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74" r:id="rId3"/>
    <p:sldId id="257" r:id="rId4"/>
    <p:sldId id="261" r:id="rId5"/>
    <p:sldId id="262" r:id="rId6"/>
    <p:sldId id="263" r:id="rId7"/>
    <p:sldId id="268" r:id="rId8"/>
    <p:sldId id="272" r:id="rId9"/>
    <p:sldId id="265" r:id="rId10"/>
    <p:sldId id="266" r:id="rId11"/>
    <p:sldId id="267" r:id="rId12"/>
    <p:sldId id="271" r:id="rId13"/>
    <p:sldId id="270" r:id="rId14"/>
    <p:sldId id="273" r:id="rId15"/>
    <p:sldId id="269" r:id="rId16"/>
    <p:sldId id="264" r:id="rId17"/>
    <p:sldId id="258" r:id="rId18"/>
    <p:sldId id="259" r:id="rId19"/>
    <p:sldId id="260" r:id="rId20"/>
    <p:sldId id="275" r:id="rId21"/>
    <p:sldId id="276" r:id="rId22"/>
    <p:sldId id="278" r:id="rId23"/>
    <p:sldId id="279" r:id="rId24"/>
    <p:sldId id="280" r:id="rId25"/>
    <p:sldId id="281" r:id="rId26"/>
    <p:sldId id="28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imanshu Arora" initials="HA" lastIdx="1" clrIdx="0">
    <p:extLst>
      <p:ext uri="{19B8F6BF-5375-455C-9EA6-DF929625EA0E}">
        <p15:presenceInfo xmlns:p15="http://schemas.microsoft.com/office/powerpoint/2012/main" userId="c667823ded59a8f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50" autoAdjust="0"/>
    <p:restoredTop sz="88983" autoAdjust="0"/>
  </p:normalViewPr>
  <p:slideViewPr>
    <p:cSldViewPr snapToGrid="0">
      <p:cViewPr>
        <p:scale>
          <a:sx n="400" d="100"/>
          <a:sy n="400" d="100"/>
        </p:scale>
        <p:origin x="-12116" y="-74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jpg>
</file>

<file path=ppt/media/image10.gif>
</file>

<file path=ppt/media/image11.gif>
</file>

<file path=ppt/media/image12.gif>
</file>

<file path=ppt/media/image13.gif>
</file>

<file path=ppt/media/image14.gif>
</file>

<file path=ppt/media/image15.gif>
</file>

<file path=ppt/media/image16.jpg>
</file>

<file path=ppt/media/image17.jpg>
</file>

<file path=ppt/media/image18.png>
</file>

<file path=ppt/media/image19.gif>
</file>

<file path=ppt/media/image2.png>
</file>

<file path=ppt/media/image20.png>
</file>

<file path=ppt/media/image21.png>
</file>

<file path=ppt/media/image22.png>
</file>

<file path=ppt/media/image23.png>
</file>

<file path=ppt/media/image3.png>
</file>

<file path=ppt/media/image4.gif>
</file>

<file path=ppt/media/image5.jp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86EA11-FA66-4548-821A-A527B6906336}" type="datetimeFigureOut">
              <a:rPr lang="en-US" smtClean="0"/>
              <a:t>1/12/2019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985F6C-FAF4-4512-98E3-1880523C88D9}" type="slidenum">
              <a:rPr lang="en-US" smtClean="0"/>
              <a:t>‹#›</a:t>
            </a:fld>
            <a:endParaRPr lang="en-US"/>
          </a:p>
        </p:txBody>
      </p:sp>
    </p:spTree>
    <p:extLst>
      <p:ext uri="{BB962C8B-B14F-4D97-AF65-F5344CB8AC3E}">
        <p14:creationId xmlns:p14="http://schemas.microsoft.com/office/powerpoint/2010/main" val="12640496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Used primarily for compression</a:t>
            </a:r>
          </a:p>
          <a:p>
            <a:pPr marL="171450" indent="-171450">
              <a:buFont typeface="Arial" panose="020B0604020202020204" pitchFamily="34" charset="0"/>
              <a:buChar char="•"/>
            </a:pPr>
            <a:r>
              <a:rPr lang="en-US" dirty="0"/>
              <a:t>The input and output are same</a:t>
            </a:r>
          </a:p>
          <a:p>
            <a:pPr marL="171450" indent="-171450">
              <a:buFont typeface="Arial" panose="020B0604020202020204" pitchFamily="34" charset="0"/>
              <a:buChar char="•"/>
            </a:pPr>
            <a:r>
              <a:rPr lang="en-US" dirty="0"/>
              <a:t>Bottleneck forces the model to learn the most important n features</a:t>
            </a:r>
          </a:p>
        </p:txBody>
      </p:sp>
      <p:sp>
        <p:nvSpPr>
          <p:cNvPr id="4" name="Slide Number Placeholder 3"/>
          <p:cNvSpPr>
            <a:spLocks noGrp="1"/>
          </p:cNvSpPr>
          <p:nvPr>
            <p:ph type="sldNum" sz="quarter" idx="10"/>
          </p:nvPr>
        </p:nvSpPr>
        <p:spPr/>
        <p:txBody>
          <a:bodyPr/>
          <a:lstStyle/>
          <a:p>
            <a:fld id="{24985F6C-FAF4-4512-98E3-1880523C88D9}" type="slidenum">
              <a:rPr lang="en-US" smtClean="0"/>
              <a:t>21</a:t>
            </a:fld>
            <a:endParaRPr lang="en-US"/>
          </a:p>
        </p:txBody>
      </p:sp>
    </p:spTree>
    <p:extLst>
      <p:ext uri="{BB962C8B-B14F-4D97-AF65-F5344CB8AC3E}">
        <p14:creationId xmlns:p14="http://schemas.microsoft.com/office/powerpoint/2010/main" val="11218157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if you input the same image again, it’s latent space representation would be different</a:t>
            </a:r>
          </a:p>
        </p:txBody>
      </p:sp>
      <p:sp>
        <p:nvSpPr>
          <p:cNvPr id="4" name="Slide Number Placeholder 3"/>
          <p:cNvSpPr>
            <a:spLocks noGrp="1"/>
          </p:cNvSpPr>
          <p:nvPr>
            <p:ph type="sldNum" sz="quarter" idx="10"/>
          </p:nvPr>
        </p:nvSpPr>
        <p:spPr/>
        <p:txBody>
          <a:bodyPr/>
          <a:lstStyle/>
          <a:p>
            <a:fld id="{24985F6C-FAF4-4512-98E3-1880523C88D9}" type="slidenum">
              <a:rPr lang="en-US" smtClean="0"/>
              <a:t>22</a:t>
            </a:fld>
            <a:endParaRPr lang="en-US"/>
          </a:p>
        </p:txBody>
      </p:sp>
    </p:spTree>
    <p:extLst>
      <p:ext uri="{BB962C8B-B14F-4D97-AF65-F5344CB8AC3E}">
        <p14:creationId xmlns:p14="http://schemas.microsoft.com/office/powerpoint/2010/main" val="17435711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BA5C6-6FE6-494D-B52A-B97F1E63A4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6899E9D-CA7A-40CA-8AF0-BC52B1EA488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2B7030-25D4-4DC4-A435-6D65C71A3BD0}"/>
              </a:ext>
            </a:extLst>
          </p:cNvPr>
          <p:cNvSpPr>
            <a:spLocks noGrp="1"/>
          </p:cNvSpPr>
          <p:nvPr>
            <p:ph type="dt" sz="half" idx="10"/>
          </p:nvPr>
        </p:nvSpPr>
        <p:spPr/>
        <p:txBody>
          <a:bodyPr/>
          <a:lstStyle/>
          <a:p>
            <a:fld id="{4383F606-B8C6-413A-80AF-78A3848EBD97}" type="datetimeFigureOut">
              <a:rPr lang="en-US" smtClean="0"/>
              <a:t>1/12/2019</a:t>
            </a:fld>
            <a:endParaRPr lang="en-US"/>
          </a:p>
        </p:txBody>
      </p:sp>
      <p:sp>
        <p:nvSpPr>
          <p:cNvPr id="5" name="Footer Placeholder 4">
            <a:extLst>
              <a:ext uri="{FF2B5EF4-FFF2-40B4-BE49-F238E27FC236}">
                <a16:creationId xmlns:a16="http://schemas.microsoft.com/office/drawing/2014/main" id="{EFFE32A0-D930-4990-B253-CBAEC134BA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3ED6BA-B51B-44FB-AD48-45AB47D5C539}"/>
              </a:ext>
            </a:extLst>
          </p:cNvPr>
          <p:cNvSpPr>
            <a:spLocks noGrp="1"/>
          </p:cNvSpPr>
          <p:nvPr>
            <p:ph type="sldNum" sz="quarter" idx="12"/>
          </p:nvPr>
        </p:nvSpPr>
        <p:spPr/>
        <p:txBody>
          <a:bodyPr/>
          <a:lstStyle/>
          <a:p>
            <a:fld id="{FE841B34-D01F-427A-8D7D-D5445073EBD4}" type="slidenum">
              <a:rPr lang="en-US" smtClean="0"/>
              <a:t>‹#›</a:t>
            </a:fld>
            <a:endParaRPr lang="en-US"/>
          </a:p>
        </p:txBody>
      </p:sp>
    </p:spTree>
    <p:extLst>
      <p:ext uri="{BB962C8B-B14F-4D97-AF65-F5344CB8AC3E}">
        <p14:creationId xmlns:p14="http://schemas.microsoft.com/office/powerpoint/2010/main" val="16160720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31B60-0DDE-44A9-B827-259EFADE227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F33E2BA-7F5E-4359-A939-F37006BD27F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948A08-CC85-4965-AAA8-7491FF7626FF}"/>
              </a:ext>
            </a:extLst>
          </p:cNvPr>
          <p:cNvSpPr>
            <a:spLocks noGrp="1"/>
          </p:cNvSpPr>
          <p:nvPr>
            <p:ph type="dt" sz="half" idx="10"/>
          </p:nvPr>
        </p:nvSpPr>
        <p:spPr/>
        <p:txBody>
          <a:bodyPr/>
          <a:lstStyle/>
          <a:p>
            <a:fld id="{4383F606-B8C6-413A-80AF-78A3848EBD97}" type="datetimeFigureOut">
              <a:rPr lang="en-US" smtClean="0"/>
              <a:t>1/12/2019</a:t>
            </a:fld>
            <a:endParaRPr lang="en-US"/>
          </a:p>
        </p:txBody>
      </p:sp>
      <p:sp>
        <p:nvSpPr>
          <p:cNvPr id="5" name="Footer Placeholder 4">
            <a:extLst>
              <a:ext uri="{FF2B5EF4-FFF2-40B4-BE49-F238E27FC236}">
                <a16:creationId xmlns:a16="http://schemas.microsoft.com/office/drawing/2014/main" id="{EC466A9F-49D0-4BCC-A840-0299DA24D9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B50EF2-9BA3-48B0-8350-81674454D7B6}"/>
              </a:ext>
            </a:extLst>
          </p:cNvPr>
          <p:cNvSpPr>
            <a:spLocks noGrp="1"/>
          </p:cNvSpPr>
          <p:nvPr>
            <p:ph type="sldNum" sz="quarter" idx="12"/>
          </p:nvPr>
        </p:nvSpPr>
        <p:spPr/>
        <p:txBody>
          <a:bodyPr/>
          <a:lstStyle/>
          <a:p>
            <a:fld id="{FE841B34-D01F-427A-8D7D-D5445073EBD4}" type="slidenum">
              <a:rPr lang="en-US" smtClean="0"/>
              <a:t>‹#›</a:t>
            </a:fld>
            <a:endParaRPr lang="en-US"/>
          </a:p>
        </p:txBody>
      </p:sp>
    </p:spTree>
    <p:extLst>
      <p:ext uri="{BB962C8B-B14F-4D97-AF65-F5344CB8AC3E}">
        <p14:creationId xmlns:p14="http://schemas.microsoft.com/office/powerpoint/2010/main" val="11350826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1A27E4D-7017-4DE4-8166-96811F1141A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D4953E6-9C01-41BB-A99C-81941D9A2D4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A71BE-B65C-4734-83ED-87C2505B6BD0}"/>
              </a:ext>
            </a:extLst>
          </p:cNvPr>
          <p:cNvSpPr>
            <a:spLocks noGrp="1"/>
          </p:cNvSpPr>
          <p:nvPr>
            <p:ph type="dt" sz="half" idx="10"/>
          </p:nvPr>
        </p:nvSpPr>
        <p:spPr/>
        <p:txBody>
          <a:bodyPr/>
          <a:lstStyle/>
          <a:p>
            <a:fld id="{4383F606-B8C6-413A-80AF-78A3848EBD97}" type="datetimeFigureOut">
              <a:rPr lang="en-US" smtClean="0"/>
              <a:t>1/12/2019</a:t>
            </a:fld>
            <a:endParaRPr lang="en-US"/>
          </a:p>
        </p:txBody>
      </p:sp>
      <p:sp>
        <p:nvSpPr>
          <p:cNvPr id="5" name="Footer Placeholder 4">
            <a:extLst>
              <a:ext uri="{FF2B5EF4-FFF2-40B4-BE49-F238E27FC236}">
                <a16:creationId xmlns:a16="http://schemas.microsoft.com/office/drawing/2014/main" id="{D3E316DC-B5DF-4D0A-89F2-FDB2363FE6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4C5CE3-C8FD-4DF5-9009-4F347D7CEF46}"/>
              </a:ext>
            </a:extLst>
          </p:cNvPr>
          <p:cNvSpPr>
            <a:spLocks noGrp="1"/>
          </p:cNvSpPr>
          <p:nvPr>
            <p:ph type="sldNum" sz="quarter" idx="12"/>
          </p:nvPr>
        </p:nvSpPr>
        <p:spPr/>
        <p:txBody>
          <a:bodyPr/>
          <a:lstStyle/>
          <a:p>
            <a:fld id="{FE841B34-D01F-427A-8D7D-D5445073EBD4}" type="slidenum">
              <a:rPr lang="en-US" smtClean="0"/>
              <a:t>‹#›</a:t>
            </a:fld>
            <a:endParaRPr lang="en-US"/>
          </a:p>
        </p:txBody>
      </p:sp>
    </p:spTree>
    <p:extLst>
      <p:ext uri="{BB962C8B-B14F-4D97-AF65-F5344CB8AC3E}">
        <p14:creationId xmlns:p14="http://schemas.microsoft.com/office/powerpoint/2010/main" val="7084848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E525B-AD71-4981-A926-8A82B55F8D4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CF70BF-4A2D-47C9-A812-72BD1A867A0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2B6EAC-868B-43AD-AB55-F70B4577F6EC}"/>
              </a:ext>
            </a:extLst>
          </p:cNvPr>
          <p:cNvSpPr>
            <a:spLocks noGrp="1"/>
          </p:cNvSpPr>
          <p:nvPr>
            <p:ph type="dt" sz="half" idx="10"/>
          </p:nvPr>
        </p:nvSpPr>
        <p:spPr/>
        <p:txBody>
          <a:bodyPr/>
          <a:lstStyle/>
          <a:p>
            <a:fld id="{4383F606-B8C6-413A-80AF-78A3848EBD97}" type="datetimeFigureOut">
              <a:rPr lang="en-US" smtClean="0"/>
              <a:t>1/12/2019</a:t>
            </a:fld>
            <a:endParaRPr lang="en-US"/>
          </a:p>
        </p:txBody>
      </p:sp>
      <p:sp>
        <p:nvSpPr>
          <p:cNvPr id="5" name="Footer Placeholder 4">
            <a:extLst>
              <a:ext uri="{FF2B5EF4-FFF2-40B4-BE49-F238E27FC236}">
                <a16:creationId xmlns:a16="http://schemas.microsoft.com/office/drawing/2014/main" id="{50161424-983C-4BD3-9E43-60B3F1FD59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86DB34-317C-4DD9-A380-007E15142620}"/>
              </a:ext>
            </a:extLst>
          </p:cNvPr>
          <p:cNvSpPr>
            <a:spLocks noGrp="1"/>
          </p:cNvSpPr>
          <p:nvPr>
            <p:ph type="sldNum" sz="quarter" idx="12"/>
          </p:nvPr>
        </p:nvSpPr>
        <p:spPr/>
        <p:txBody>
          <a:bodyPr/>
          <a:lstStyle/>
          <a:p>
            <a:fld id="{FE841B34-D01F-427A-8D7D-D5445073EBD4}" type="slidenum">
              <a:rPr lang="en-US" smtClean="0"/>
              <a:t>‹#›</a:t>
            </a:fld>
            <a:endParaRPr lang="en-US"/>
          </a:p>
        </p:txBody>
      </p:sp>
    </p:spTree>
    <p:extLst>
      <p:ext uri="{BB962C8B-B14F-4D97-AF65-F5344CB8AC3E}">
        <p14:creationId xmlns:p14="http://schemas.microsoft.com/office/powerpoint/2010/main" val="2398180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5A11C-8096-49ED-B9F4-9AD67361EC4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6629D3C-9B5F-47FD-BBA9-70CFA5CB18F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9EF9864-B2CD-47D7-A0FA-312DA0F62F94}"/>
              </a:ext>
            </a:extLst>
          </p:cNvPr>
          <p:cNvSpPr>
            <a:spLocks noGrp="1"/>
          </p:cNvSpPr>
          <p:nvPr>
            <p:ph type="dt" sz="half" idx="10"/>
          </p:nvPr>
        </p:nvSpPr>
        <p:spPr/>
        <p:txBody>
          <a:bodyPr/>
          <a:lstStyle/>
          <a:p>
            <a:fld id="{4383F606-B8C6-413A-80AF-78A3848EBD97}" type="datetimeFigureOut">
              <a:rPr lang="en-US" smtClean="0"/>
              <a:t>1/12/2019</a:t>
            </a:fld>
            <a:endParaRPr lang="en-US"/>
          </a:p>
        </p:txBody>
      </p:sp>
      <p:sp>
        <p:nvSpPr>
          <p:cNvPr id="5" name="Footer Placeholder 4">
            <a:extLst>
              <a:ext uri="{FF2B5EF4-FFF2-40B4-BE49-F238E27FC236}">
                <a16:creationId xmlns:a16="http://schemas.microsoft.com/office/drawing/2014/main" id="{CC67E5D8-F47F-4E4E-AA18-6AEB26156C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F66C50-41CE-4EBF-9FCA-B7CC93AE30AA}"/>
              </a:ext>
            </a:extLst>
          </p:cNvPr>
          <p:cNvSpPr>
            <a:spLocks noGrp="1"/>
          </p:cNvSpPr>
          <p:nvPr>
            <p:ph type="sldNum" sz="quarter" idx="12"/>
          </p:nvPr>
        </p:nvSpPr>
        <p:spPr/>
        <p:txBody>
          <a:bodyPr/>
          <a:lstStyle/>
          <a:p>
            <a:fld id="{FE841B34-D01F-427A-8D7D-D5445073EBD4}" type="slidenum">
              <a:rPr lang="en-US" smtClean="0"/>
              <a:t>‹#›</a:t>
            </a:fld>
            <a:endParaRPr lang="en-US"/>
          </a:p>
        </p:txBody>
      </p:sp>
    </p:spTree>
    <p:extLst>
      <p:ext uri="{BB962C8B-B14F-4D97-AF65-F5344CB8AC3E}">
        <p14:creationId xmlns:p14="http://schemas.microsoft.com/office/powerpoint/2010/main" val="33389302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87F81-DC73-4E26-8EAC-F42293B231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9B8015-583A-4E7C-B51C-1C9B0BE824F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835AF25-A465-47C3-928E-08693E3E5A5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DBCE20-9CC1-49FD-A4E6-B47DE98F5100}"/>
              </a:ext>
            </a:extLst>
          </p:cNvPr>
          <p:cNvSpPr>
            <a:spLocks noGrp="1"/>
          </p:cNvSpPr>
          <p:nvPr>
            <p:ph type="dt" sz="half" idx="10"/>
          </p:nvPr>
        </p:nvSpPr>
        <p:spPr/>
        <p:txBody>
          <a:bodyPr/>
          <a:lstStyle/>
          <a:p>
            <a:fld id="{4383F606-B8C6-413A-80AF-78A3848EBD97}" type="datetimeFigureOut">
              <a:rPr lang="en-US" smtClean="0"/>
              <a:t>1/12/2019</a:t>
            </a:fld>
            <a:endParaRPr lang="en-US"/>
          </a:p>
        </p:txBody>
      </p:sp>
      <p:sp>
        <p:nvSpPr>
          <p:cNvPr id="6" name="Footer Placeholder 5">
            <a:extLst>
              <a:ext uri="{FF2B5EF4-FFF2-40B4-BE49-F238E27FC236}">
                <a16:creationId xmlns:a16="http://schemas.microsoft.com/office/drawing/2014/main" id="{F9A5BBA0-E10D-4ABD-A777-EA18374234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8E8382-A340-4A1F-8BA5-1BF8CAA01E14}"/>
              </a:ext>
            </a:extLst>
          </p:cNvPr>
          <p:cNvSpPr>
            <a:spLocks noGrp="1"/>
          </p:cNvSpPr>
          <p:nvPr>
            <p:ph type="sldNum" sz="quarter" idx="12"/>
          </p:nvPr>
        </p:nvSpPr>
        <p:spPr/>
        <p:txBody>
          <a:bodyPr/>
          <a:lstStyle/>
          <a:p>
            <a:fld id="{FE841B34-D01F-427A-8D7D-D5445073EBD4}" type="slidenum">
              <a:rPr lang="en-US" smtClean="0"/>
              <a:t>‹#›</a:t>
            </a:fld>
            <a:endParaRPr lang="en-US"/>
          </a:p>
        </p:txBody>
      </p:sp>
    </p:spTree>
    <p:extLst>
      <p:ext uri="{BB962C8B-B14F-4D97-AF65-F5344CB8AC3E}">
        <p14:creationId xmlns:p14="http://schemas.microsoft.com/office/powerpoint/2010/main" val="22384154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F34B4D-F0D6-47D2-8E97-13DA7BCBA50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02D4CB2-C0A0-497A-B78C-0AE6905DF23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BFEF9E1-DAD6-4B3B-9DAC-ADD9F336209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7DDE5B-828F-45D7-BD46-F990C1CFB10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5920151-EADD-4715-AAD7-642EEBC4CDE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1C17500-3BCE-410B-8676-E90430B821EA}"/>
              </a:ext>
            </a:extLst>
          </p:cNvPr>
          <p:cNvSpPr>
            <a:spLocks noGrp="1"/>
          </p:cNvSpPr>
          <p:nvPr>
            <p:ph type="dt" sz="half" idx="10"/>
          </p:nvPr>
        </p:nvSpPr>
        <p:spPr/>
        <p:txBody>
          <a:bodyPr/>
          <a:lstStyle/>
          <a:p>
            <a:fld id="{4383F606-B8C6-413A-80AF-78A3848EBD97}" type="datetimeFigureOut">
              <a:rPr lang="en-US" smtClean="0"/>
              <a:t>1/12/2019</a:t>
            </a:fld>
            <a:endParaRPr lang="en-US"/>
          </a:p>
        </p:txBody>
      </p:sp>
      <p:sp>
        <p:nvSpPr>
          <p:cNvPr id="8" name="Footer Placeholder 7">
            <a:extLst>
              <a:ext uri="{FF2B5EF4-FFF2-40B4-BE49-F238E27FC236}">
                <a16:creationId xmlns:a16="http://schemas.microsoft.com/office/drawing/2014/main" id="{C4E0A4EE-F1D8-4064-A46E-AC45A545B0B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8048AE9-CAA0-4357-B62C-2226F3483256}"/>
              </a:ext>
            </a:extLst>
          </p:cNvPr>
          <p:cNvSpPr>
            <a:spLocks noGrp="1"/>
          </p:cNvSpPr>
          <p:nvPr>
            <p:ph type="sldNum" sz="quarter" idx="12"/>
          </p:nvPr>
        </p:nvSpPr>
        <p:spPr/>
        <p:txBody>
          <a:bodyPr/>
          <a:lstStyle/>
          <a:p>
            <a:fld id="{FE841B34-D01F-427A-8D7D-D5445073EBD4}" type="slidenum">
              <a:rPr lang="en-US" smtClean="0"/>
              <a:t>‹#›</a:t>
            </a:fld>
            <a:endParaRPr lang="en-US"/>
          </a:p>
        </p:txBody>
      </p:sp>
    </p:spTree>
    <p:extLst>
      <p:ext uri="{BB962C8B-B14F-4D97-AF65-F5344CB8AC3E}">
        <p14:creationId xmlns:p14="http://schemas.microsoft.com/office/powerpoint/2010/main" val="5782560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8368E-8346-4B59-8831-90C48AA58D5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DA77686-9FD1-4194-A2E0-814905B57492}"/>
              </a:ext>
            </a:extLst>
          </p:cNvPr>
          <p:cNvSpPr>
            <a:spLocks noGrp="1"/>
          </p:cNvSpPr>
          <p:nvPr>
            <p:ph type="dt" sz="half" idx="10"/>
          </p:nvPr>
        </p:nvSpPr>
        <p:spPr/>
        <p:txBody>
          <a:bodyPr/>
          <a:lstStyle/>
          <a:p>
            <a:fld id="{4383F606-B8C6-413A-80AF-78A3848EBD97}" type="datetimeFigureOut">
              <a:rPr lang="en-US" smtClean="0"/>
              <a:t>1/12/2019</a:t>
            </a:fld>
            <a:endParaRPr lang="en-US"/>
          </a:p>
        </p:txBody>
      </p:sp>
      <p:sp>
        <p:nvSpPr>
          <p:cNvPr id="4" name="Footer Placeholder 3">
            <a:extLst>
              <a:ext uri="{FF2B5EF4-FFF2-40B4-BE49-F238E27FC236}">
                <a16:creationId xmlns:a16="http://schemas.microsoft.com/office/drawing/2014/main" id="{45E2EFA7-16B3-4552-B9E3-A4A4C6889E2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0A0470C-3B86-4235-9716-BCAB56178074}"/>
              </a:ext>
            </a:extLst>
          </p:cNvPr>
          <p:cNvSpPr>
            <a:spLocks noGrp="1"/>
          </p:cNvSpPr>
          <p:nvPr>
            <p:ph type="sldNum" sz="quarter" idx="12"/>
          </p:nvPr>
        </p:nvSpPr>
        <p:spPr/>
        <p:txBody>
          <a:bodyPr/>
          <a:lstStyle/>
          <a:p>
            <a:fld id="{FE841B34-D01F-427A-8D7D-D5445073EBD4}" type="slidenum">
              <a:rPr lang="en-US" smtClean="0"/>
              <a:t>‹#›</a:t>
            </a:fld>
            <a:endParaRPr lang="en-US"/>
          </a:p>
        </p:txBody>
      </p:sp>
    </p:spTree>
    <p:extLst>
      <p:ext uri="{BB962C8B-B14F-4D97-AF65-F5344CB8AC3E}">
        <p14:creationId xmlns:p14="http://schemas.microsoft.com/office/powerpoint/2010/main" val="6913760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4D5DF76-B511-46BB-827C-91EAA30DB1CD}"/>
              </a:ext>
            </a:extLst>
          </p:cNvPr>
          <p:cNvSpPr>
            <a:spLocks noGrp="1"/>
          </p:cNvSpPr>
          <p:nvPr>
            <p:ph type="dt" sz="half" idx="10"/>
          </p:nvPr>
        </p:nvSpPr>
        <p:spPr/>
        <p:txBody>
          <a:bodyPr/>
          <a:lstStyle/>
          <a:p>
            <a:fld id="{4383F606-B8C6-413A-80AF-78A3848EBD97}" type="datetimeFigureOut">
              <a:rPr lang="en-US" smtClean="0"/>
              <a:t>1/12/2019</a:t>
            </a:fld>
            <a:endParaRPr lang="en-US"/>
          </a:p>
        </p:txBody>
      </p:sp>
      <p:sp>
        <p:nvSpPr>
          <p:cNvPr id="3" name="Footer Placeholder 2">
            <a:extLst>
              <a:ext uri="{FF2B5EF4-FFF2-40B4-BE49-F238E27FC236}">
                <a16:creationId xmlns:a16="http://schemas.microsoft.com/office/drawing/2014/main" id="{32D3BE63-5EE6-4BF0-8A91-B2816C81239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6F2B459-8176-4EF4-B6E6-EDCFA367BA04}"/>
              </a:ext>
            </a:extLst>
          </p:cNvPr>
          <p:cNvSpPr>
            <a:spLocks noGrp="1"/>
          </p:cNvSpPr>
          <p:nvPr>
            <p:ph type="sldNum" sz="quarter" idx="12"/>
          </p:nvPr>
        </p:nvSpPr>
        <p:spPr/>
        <p:txBody>
          <a:bodyPr/>
          <a:lstStyle/>
          <a:p>
            <a:fld id="{FE841B34-D01F-427A-8D7D-D5445073EBD4}" type="slidenum">
              <a:rPr lang="en-US" smtClean="0"/>
              <a:t>‹#›</a:t>
            </a:fld>
            <a:endParaRPr lang="en-US"/>
          </a:p>
        </p:txBody>
      </p:sp>
    </p:spTree>
    <p:extLst>
      <p:ext uri="{BB962C8B-B14F-4D97-AF65-F5344CB8AC3E}">
        <p14:creationId xmlns:p14="http://schemas.microsoft.com/office/powerpoint/2010/main" val="2715726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38D89-27B7-47B2-A043-868D621B1D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2F3A63A-4CD2-4A37-956C-3EA827BF33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97A18C5-3D59-4E10-AB41-74871808B8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D36DAD1-1587-4C45-A55E-301250F84DA2}"/>
              </a:ext>
            </a:extLst>
          </p:cNvPr>
          <p:cNvSpPr>
            <a:spLocks noGrp="1"/>
          </p:cNvSpPr>
          <p:nvPr>
            <p:ph type="dt" sz="half" idx="10"/>
          </p:nvPr>
        </p:nvSpPr>
        <p:spPr/>
        <p:txBody>
          <a:bodyPr/>
          <a:lstStyle/>
          <a:p>
            <a:fld id="{4383F606-B8C6-413A-80AF-78A3848EBD97}" type="datetimeFigureOut">
              <a:rPr lang="en-US" smtClean="0"/>
              <a:t>1/12/2019</a:t>
            </a:fld>
            <a:endParaRPr lang="en-US"/>
          </a:p>
        </p:txBody>
      </p:sp>
      <p:sp>
        <p:nvSpPr>
          <p:cNvPr id="6" name="Footer Placeholder 5">
            <a:extLst>
              <a:ext uri="{FF2B5EF4-FFF2-40B4-BE49-F238E27FC236}">
                <a16:creationId xmlns:a16="http://schemas.microsoft.com/office/drawing/2014/main" id="{A13EBD8C-7672-417F-97DC-39B71500805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0218F5-BE8A-4EFA-B3F5-E9ED2A5D6971}"/>
              </a:ext>
            </a:extLst>
          </p:cNvPr>
          <p:cNvSpPr>
            <a:spLocks noGrp="1"/>
          </p:cNvSpPr>
          <p:nvPr>
            <p:ph type="sldNum" sz="quarter" idx="12"/>
          </p:nvPr>
        </p:nvSpPr>
        <p:spPr/>
        <p:txBody>
          <a:bodyPr/>
          <a:lstStyle/>
          <a:p>
            <a:fld id="{FE841B34-D01F-427A-8D7D-D5445073EBD4}" type="slidenum">
              <a:rPr lang="en-US" smtClean="0"/>
              <a:t>‹#›</a:t>
            </a:fld>
            <a:endParaRPr lang="en-US"/>
          </a:p>
        </p:txBody>
      </p:sp>
    </p:spTree>
    <p:extLst>
      <p:ext uri="{BB962C8B-B14F-4D97-AF65-F5344CB8AC3E}">
        <p14:creationId xmlns:p14="http://schemas.microsoft.com/office/powerpoint/2010/main" val="29814326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6CC39-1491-45E4-9D58-38C259AECF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B83A950-61A4-422C-A943-65061AA48D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95DE1BB-373A-4984-88B7-B0E8EC2D7C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C16143C-4180-42AF-822E-265C630A759D}"/>
              </a:ext>
            </a:extLst>
          </p:cNvPr>
          <p:cNvSpPr>
            <a:spLocks noGrp="1"/>
          </p:cNvSpPr>
          <p:nvPr>
            <p:ph type="dt" sz="half" idx="10"/>
          </p:nvPr>
        </p:nvSpPr>
        <p:spPr/>
        <p:txBody>
          <a:bodyPr/>
          <a:lstStyle/>
          <a:p>
            <a:fld id="{4383F606-B8C6-413A-80AF-78A3848EBD97}" type="datetimeFigureOut">
              <a:rPr lang="en-US" smtClean="0"/>
              <a:t>1/12/2019</a:t>
            </a:fld>
            <a:endParaRPr lang="en-US"/>
          </a:p>
        </p:txBody>
      </p:sp>
      <p:sp>
        <p:nvSpPr>
          <p:cNvPr id="6" name="Footer Placeholder 5">
            <a:extLst>
              <a:ext uri="{FF2B5EF4-FFF2-40B4-BE49-F238E27FC236}">
                <a16:creationId xmlns:a16="http://schemas.microsoft.com/office/drawing/2014/main" id="{37655AD4-7C2F-4696-8A09-F19FC2C442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26D94F0-7BFA-448A-8E59-823169A1F568}"/>
              </a:ext>
            </a:extLst>
          </p:cNvPr>
          <p:cNvSpPr>
            <a:spLocks noGrp="1"/>
          </p:cNvSpPr>
          <p:nvPr>
            <p:ph type="sldNum" sz="quarter" idx="12"/>
          </p:nvPr>
        </p:nvSpPr>
        <p:spPr/>
        <p:txBody>
          <a:bodyPr/>
          <a:lstStyle/>
          <a:p>
            <a:fld id="{FE841B34-D01F-427A-8D7D-D5445073EBD4}" type="slidenum">
              <a:rPr lang="en-US" smtClean="0"/>
              <a:t>‹#›</a:t>
            </a:fld>
            <a:endParaRPr lang="en-US"/>
          </a:p>
        </p:txBody>
      </p:sp>
    </p:spTree>
    <p:extLst>
      <p:ext uri="{BB962C8B-B14F-4D97-AF65-F5344CB8AC3E}">
        <p14:creationId xmlns:p14="http://schemas.microsoft.com/office/powerpoint/2010/main" val="3726382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192FBBF-C22F-430D-8B18-CD96564BA2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3145ACB-689F-414A-82AF-5F255893DDD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8FFFD2-2869-4D9F-BE4C-1A54DBC745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83F606-B8C6-413A-80AF-78A3848EBD97}" type="datetimeFigureOut">
              <a:rPr lang="en-US" smtClean="0"/>
              <a:t>1/12/2019</a:t>
            </a:fld>
            <a:endParaRPr lang="en-US"/>
          </a:p>
        </p:txBody>
      </p:sp>
      <p:sp>
        <p:nvSpPr>
          <p:cNvPr id="5" name="Footer Placeholder 4">
            <a:extLst>
              <a:ext uri="{FF2B5EF4-FFF2-40B4-BE49-F238E27FC236}">
                <a16:creationId xmlns:a16="http://schemas.microsoft.com/office/drawing/2014/main" id="{584441E5-0048-433B-AFBF-B6A4109203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BF85E21-2F9B-453B-AB0F-6E4C9ECF6F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841B34-D01F-427A-8D7D-D5445073EBD4}" type="slidenum">
              <a:rPr lang="en-US" smtClean="0"/>
              <a:t>‹#›</a:t>
            </a:fld>
            <a:endParaRPr lang="en-US"/>
          </a:p>
        </p:txBody>
      </p:sp>
    </p:spTree>
    <p:extLst>
      <p:ext uri="{BB962C8B-B14F-4D97-AF65-F5344CB8AC3E}">
        <p14:creationId xmlns:p14="http://schemas.microsoft.com/office/powerpoint/2010/main" val="4250430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9.gif"/><Relationship Id="rId1" Type="http://schemas.openxmlformats.org/officeDocument/2006/relationships/slideLayout" Target="../slideLayouts/slideLayout2.xml"/><Relationship Id="rId4" Type="http://schemas.openxmlformats.org/officeDocument/2006/relationships/image" Target="../media/image11.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hyperlink" Target="https://github.com/ptrblck/prog_gans_pytorch_inference" TargetMode="External"/><Relationship Id="rId1" Type="http://schemas.openxmlformats.org/officeDocument/2006/relationships/slideLayout" Target="../slideLayouts/slideLayout2.xml"/><Relationship Id="rId4" Type="http://schemas.openxmlformats.org/officeDocument/2006/relationships/image" Target="../media/image13.gif"/></Relationships>
</file>

<file path=ppt/slides/_rels/slide14.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hyperlink" Target="https://github.com/ptrblck/prog_gans_pytorch_inference" TargetMode="External"/><Relationship Id="rId1" Type="http://schemas.openxmlformats.org/officeDocument/2006/relationships/slideLayout" Target="../slideLayouts/slideLayout2.xml"/><Relationship Id="rId4" Type="http://schemas.openxmlformats.org/officeDocument/2006/relationships/image" Target="../media/image15.gif"/></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video" Target="https://www.youtube.com/embed/G5JT16flZwM"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hyperlink" Target="https://skymind.ai/wiki/generative-adversarial-network-gan" TargetMode="Externa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video" Target="https://www.youtube.com/embed/Pt1W_v-yQhw"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AB3C88-01D4-4B80-A665-B2638227156A}"/>
              </a:ext>
            </a:extLst>
          </p:cNvPr>
          <p:cNvSpPr>
            <a:spLocks noGrp="1"/>
          </p:cNvSpPr>
          <p:nvPr>
            <p:ph type="ctrTitle"/>
          </p:nvPr>
        </p:nvSpPr>
        <p:spPr/>
        <p:txBody>
          <a:bodyPr/>
          <a:lstStyle/>
          <a:p>
            <a:r>
              <a:rPr lang="en-US" dirty="0"/>
              <a:t>GENERATIVE MODELING</a:t>
            </a:r>
          </a:p>
        </p:txBody>
      </p:sp>
      <p:sp>
        <p:nvSpPr>
          <p:cNvPr id="5" name="Subtitle 4">
            <a:extLst>
              <a:ext uri="{FF2B5EF4-FFF2-40B4-BE49-F238E27FC236}">
                <a16:creationId xmlns:a16="http://schemas.microsoft.com/office/drawing/2014/main" id="{1F14B1B5-9F1D-45DE-957A-7AB6FACF6130}"/>
              </a:ext>
            </a:extLst>
          </p:cNvPr>
          <p:cNvSpPr>
            <a:spLocks noGrp="1"/>
          </p:cNvSpPr>
          <p:nvPr>
            <p:ph type="subTitle" idx="1"/>
          </p:nvPr>
        </p:nvSpPr>
        <p:spPr/>
        <p:txBody>
          <a:bodyPr/>
          <a:lstStyle/>
          <a:p>
            <a:r>
              <a:rPr lang="en-US" dirty="0"/>
              <a:t>HIMANSHU ARORA</a:t>
            </a:r>
          </a:p>
        </p:txBody>
      </p:sp>
    </p:spTree>
    <p:extLst>
      <p:ext uri="{BB962C8B-B14F-4D97-AF65-F5344CB8AC3E}">
        <p14:creationId xmlns:p14="http://schemas.microsoft.com/office/powerpoint/2010/main" val="2947368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6B29623-436D-4903-9A0C-6363BE3080D3}"/>
              </a:ext>
            </a:extLst>
          </p:cNvPr>
          <p:cNvSpPr>
            <a:spLocks noGrp="1"/>
          </p:cNvSpPr>
          <p:nvPr>
            <p:ph type="title"/>
          </p:nvPr>
        </p:nvSpPr>
        <p:spPr/>
        <p:txBody>
          <a:bodyPr/>
          <a:lstStyle/>
          <a:p>
            <a:r>
              <a:rPr lang="en-US" dirty="0"/>
              <a:t>IMAGE EDITING (AGE-CGAN)</a:t>
            </a:r>
          </a:p>
        </p:txBody>
      </p:sp>
      <p:sp>
        <p:nvSpPr>
          <p:cNvPr id="8" name="TextBox 7">
            <a:extLst>
              <a:ext uri="{FF2B5EF4-FFF2-40B4-BE49-F238E27FC236}">
                <a16:creationId xmlns:a16="http://schemas.microsoft.com/office/drawing/2014/main" id="{D56F82D1-E1A9-4074-B4F0-329C2A3F07AB}"/>
              </a:ext>
            </a:extLst>
          </p:cNvPr>
          <p:cNvSpPr txBox="1"/>
          <p:nvPr/>
        </p:nvSpPr>
        <p:spPr>
          <a:xfrm>
            <a:off x="838200" y="6492875"/>
            <a:ext cx="2355132" cy="215444"/>
          </a:xfrm>
          <a:prstGeom prst="rect">
            <a:avLst/>
          </a:prstGeom>
          <a:noFill/>
        </p:spPr>
        <p:txBody>
          <a:bodyPr wrap="none" rtlCol="0">
            <a:spAutoFit/>
          </a:bodyPr>
          <a:lstStyle/>
          <a:p>
            <a:r>
              <a:rPr lang="en-US" sz="800" dirty="0"/>
              <a:t>Image source: https://arxiv.org/pdf/1702.01983.pdf</a:t>
            </a:r>
          </a:p>
        </p:txBody>
      </p:sp>
      <p:pic>
        <p:nvPicPr>
          <p:cNvPr id="3" name="Picture 2" descr="A group of people posing for a photo&#10;&#10;Description generated with very high confidence">
            <a:extLst>
              <a:ext uri="{FF2B5EF4-FFF2-40B4-BE49-F238E27FC236}">
                <a16:creationId xmlns:a16="http://schemas.microsoft.com/office/drawing/2014/main" id="{FDB67229-EFB4-4940-A31B-D2BBA9A2C2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1512" y="1690688"/>
            <a:ext cx="6788975" cy="4441121"/>
          </a:xfrm>
          <a:prstGeom prst="rect">
            <a:avLst/>
          </a:prstGeom>
        </p:spPr>
      </p:pic>
    </p:spTree>
    <p:extLst>
      <p:ext uri="{BB962C8B-B14F-4D97-AF65-F5344CB8AC3E}">
        <p14:creationId xmlns:p14="http://schemas.microsoft.com/office/powerpoint/2010/main" val="13978917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6B29623-436D-4903-9A0C-6363BE3080D3}"/>
              </a:ext>
            </a:extLst>
          </p:cNvPr>
          <p:cNvSpPr>
            <a:spLocks noGrp="1"/>
          </p:cNvSpPr>
          <p:nvPr>
            <p:ph type="title"/>
          </p:nvPr>
        </p:nvSpPr>
        <p:spPr/>
        <p:txBody>
          <a:bodyPr/>
          <a:lstStyle/>
          <a:p>
            <a:r>
              <a:rPr lang="en-US" dirty="0"/>
              <a:t>IMAGE EDITING (NEURAL PHOTO EDITOR)</a:t>
            </a:r>
          </a:p>
        </p:txBody>
      </p:sp>
      <p:sp>
        <p:nvSpPr>
          <p:cNvPr id="8" name="TextBox 7">
            <a:extLst>
              <a:ext uri="{FF2B5EF4-FFF2-40B4-BE49-F238E27FC236}">
                <a16:creationId xmlns:a16="http://schemas.microsoft.com/office/drawing/2014/main" id="{D56F82D1-E1A9-4074-B4F0-329C2A3F07AB}"/>
              </a:ext>
            </a:extLst>
          </p:cNvPr>
          <p:cNvSpPr txBox="1"/>
          <p:nvPr/>
        </p:nvSpPr>
        <p:spPr>
          <a:xfrm>
            <a:off x="838200" y="6492875"/>
            <a:ext cx="2775119" cy="215444"/>
          </a:xfrm>
          <a:prstGeom prst="rect">
            <a:avLst/>
          </a:prstGeom>
          <a:noFill/>
        </p:spPr>
        <p:txBody>
          <a:bodyPr wrap="none" rtlCol="0">
            <a:spAutoFit/>
          </a:bodyPr>
          <a:lstStyle/>
          <a:p>
            <a:r>
              <a:rPr lang="en-US" sz="800" dirty="0"/>
              <a:t>Image source https://github.com/ajbrock/Neural-Photo-Editor</a:t>
            </a:r>
          </a:p>
        </p:txBody>
      </p:sp>
      <p:pic>
        <p:nvPicPr>
          <p:cNvPr id="5" name="Picture 4" descr="A close up of a mans face&#10;&#10;Description generated with high confidence">
            <a:extLst>
              <a:ext uri="{FF2B5EF4-FFF2-40B4-BE49-F238E27FC236}">
                <a16:creationId xmlns:a16="http://schemas.microsoft.com/office/drawing/2014/main" id="{F0ABB54D-F611-42EE-90C6-36A5AAE9F3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131736"/>
            <a:ext cx="2571750" cy="3190875"/>
          </a:xfrm>
          <a:prstGeom prst="rect">
            <a:avLst/>
          </a:prstGeom>
        </p:spPr>
      </p:pic>
      <p:pic>
        <p:nvPicPr>
          <p:cNvPr id="7" name="Picture 6" descr="A close up of a womans face&#10;&#10;Description generated with very high confidence">
            <a:extLst>
              <a:ext uri="{FF2B5EF4-FFF2-40B4-BE49-F238E27FC236}">
                <a16:creationId xmlns:a16="http://schemas.microsoft.com/office/drawing/2014/main" id="{815C6D37-C826-4D18-BB51-91D0B53F2D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98962" y="2131736"/>
            <a:ext cx="2571750" cy="3190875"/>
          </a:xfrm>
          <a:prstGeom prst="rect">
            <a:avLst/>
          </a:prstGeom>
        </p:spPr>
      </p:pic>
      <p:pic>
        <p:nvPicPr>
          <p:cNvPr id="10" name="Picture 9" descr="A screenshot of a cell phone&#10;&#10;Description generated with high confidence">
            <a:extLst>
              <a:ext uri="{FF2B5EF4-FFF2-40B4-BE49-F238E27FC236}">
                <a16:creationId xmlns:a16="http://schemas.microsoft.com/office/drawing/2014/main" id="{A56C30C6-1E33-42B5-B34E-3CA9FC2E685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59725" y="2131736"/>
            <a:ext cx="2571750" cy="3190875"/>
          </a:xfrm>
          <a:prstGeom prst="rect">
            <a:avLst/>
          </a:prstGeom>
        </p:spPr>
      </p:pic>
    </p:spTree>
    <p:extLst>
      <p:ext uri="{BB962C8B-B14F-4D97-AF65-F5344CB8AC3E}">
        <p14:creationId xmlns:p14="http://schemas.microsoft.com/office/powerpoint/2010/main" val="14511324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E345CC7-3CA9-43E4-886B-53957CEC3234}"/>
              </a:ext>
            </a:extLst>
          </p:cNvPr>
          <p:cNvSpPr>
            <a:spLocks noGrp="1"/>
          </p:cNvSpPr>
          <p:nvPr>
            <p:ph type="title"/>
          </p:nvPr>
        </p:nvSpPr>
        <p:spPr/>
        <p:txBody>
          <a:bodyPr/>
          <a:lstStyle/>
          <a:p>
            <a:r>
              <a:rPr lang="en-US" dirty="0"/>
              <a:t>LATENT SPACE INTERPOLATION</a:t>
            </a:r>
          </a:p>
        </p:txBody>
      </p:sp>
      <p:sp>
        <p:nvSpPr>
          <p:cNvPr id="5" name="Text Placeholder 4">
            <a:extLst>
              <a:ext uri="{FF2B5EF4-FFF2-40B4-BE49-F238E27FC236}">
                <a16:creationId xmlns:a16="http://schemas.microsoft.com/office/drawing/2014/main" id="{BD126A93-48EF-4920-9F79-F807AFA47A35}"/>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8685993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9A25B3B-74B6-43E6-A8BE-CA488A2F4AA3}"/>
              </a:ext>
            </a:extLst>
          </p:cNvPr>
          <p:cNvSpPr>
            <a:spLocks noGrp="1"/>
          </p:cNvSpPr>
          <p:nvPr>
            <p:ph type="title"/>
          </p:nvPr>
        </p:nvSpPr>
        <p:spPr/>
        <p:txBody>
          <a:bodyPr/>
          <a:lstStyle/>
          <a:p>
            <a:r>
              <a:rPr lang="en-US" dirty="0"/>
              <a:t>IMAGE</a:t>
            </a:r>
          </a:p>
        </p:txBody>
      </p:sp>
      <p:sp>
        <p:nvSpPr>
          <p:cNvPr id="8" name="TextBox 7">
            <a:extLst>
              <a:ext uri="{FF2B5EF4-FFF2-40B4-BE49-F238E27FC236}">
                <a16:creationId xmlns:a16="http://schemas.microsoft.com/office/drawing/2014/main" id="{127F359A-AAE2-4691-87EA-7CE594908317}"/>
              </a:ext>
            </a:extLst>
          </p:cNvPr>
          <p:cNvSpPr txBox="1"/>
          <p:nvPr/>
        </p:nvSpPr>
        <p:spPr>
          <a:xfrm>
            <a:off x="838200" y="6262042"/>
            <a:ext cx="2848857" cy="461665"/>
          </a:xfrm>
          <a:prstGeom prst="rect">
            <a:avLst/>
          </a:prstGeom>
          <a:noFill/>
        </p:spPr>
        <p:txBody>
          <a:bodyPr wrap="none" rtlCol="0">
            <a:spAutoFit/>
          </a:bodyPr>
          <a:lstStyle/>
          <a:p>
            <a:r>
              <a:rPr lang="en-US" sz="800" dirty="0"/>
              <a:t>Image sources </a:t>
            </a:r>
          </a:p>
          <a:p>
            <a:r>
              <a:rPr lang="en-US" sz="800" dirty="0">
                <a:hlinkClick r:id="rId2"/>
              </a:rPr>
              <a:t>https://github.com/ptrblck/prog_gans_pytorch_inference</a:t>
            </a:r>
            <a:endParaRPr lang="en-US" sz="800" dirty="0"/>
          </a:p>
          <a:p>
            <a:r>
              <a:rPr lang="en-US" sz="800" dirty="0"/>
              <a:t>https://twitter.com/phillip_isola/status/1066832052203503616</a:t>
            </a:r>
          </a:p>
        </p:txBody>
      </p:sp>
      <p:pic>
        <p:nvPicPr>
          <p:cNvPr id="5" name="Picture 4" descr="A close up of a person&#10;&#10;Description generated with very high confidence">
            <a:extLst>
              <a:ext uri="{FF2B5EF4-FFF2-40B4-BE49-F238E27FC236}">
                <a16:creationId xmlns:a16="http://schemas.microsoft.com/office/drawing/2014/main" id="{D80D14F0-A707-46C1-BDD2-F5D783A440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3608" y="2209800"/>
            <a:ext cx="2438400" cy="2438400"/>
          </a:xfrm>
          <a:prstGeom prst="rect">
            <a:avLst/>
          </a:prstGeom>
        </p:spPr>
      </p:pic>
      <p:pic>
        <p:nvPicPr>
          <p:cNvPr id="9" name="Picture 8" descr="A black bear sitting on a branch&#10;&#10;Description generated with high confidence">
            <a:extLst>
              <a:ext uri="{FF2B5EF4-FFF2-40B4-BE49-F238E27FC236}">
                <a16:creationId xmlns:a16="http://schemas.microsoft.com/office/drawing/2014/main" id="{9A7DFD6C-47BD-4C43-9A3C-426D768616D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19561" y="2236787"/>
            <a:ext cx="7234239" cy="2411413"/>
          </a:xfrm>
          <a:prstGeom prst="rect">
            <a:avLst/>
          </a:prstGeom>
        </p:spPr>
      </p:pic>
    </p:spTree>
    <p:extLst>
      <p:ext uri="{BB962C8B-B14F-4D97-AF65-F5344CB8AC3E}">
        <p14:creationId xmlns:p14="http://schemas.microsoft.com/office/powerpoint/2010/main" val="16610373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9A25B3B-74B6-43E6-A8BE-CA488A2F4AA3}"/>
              </a:ext>
            </a:extLst>
          </p:cNvPr>
          <p:cNvSpPr>
            <a:spLocks noGrp="1"/>
          </p:cNvSpPr>
          <p:nvPr>
            <p:ph type="title"/>
          </p:nvPr>
        </p:nvSpPr>
        <p:spPr/>
        <p:txBody>
          <a:bodyPr/>
          <a:lstStyle/>
          <a:p>
            <a:r>
              <a:rPr lang="en-US" dirty="0"/>
              <a:t>IMAGE</a:t>
            </a:r>
          </a:p>
        </p:txBody>
      </p:sp>
      <p:sp>
        <p:nvSpPr>
          <p:cNvPr id="8" name="TextBox 7">
            <a:extLst>
              <a:ext uri="{FF2B5EF4-FFF2-40B4-BE49-F238E27FC236}">
                <a16:creationId xmlns:a16="http://schemas.microsoft.com/office/drawing/2014/main" id="{127F359A-AAE2-4691-87EA-7CE594908317}"/>
              </a:ext>
            </a:extLst>
          </p:cNvPr>
          <p:cNvSpPr txBox="1"/>
          <p:nvPr/>
        </p:nvSpPr>
        <p:spPr>
          <a:xfrm>
            <a:off x="838200" y="6262042"/>
            <a:ext cx="2848857" cy="461665"/>
          </a:xfrm>
          <a:prstGeom prst="rect">
            <a:avLst/>
          </a:prstGeom>
          <a:noFill/>
        </p:spPr>
        <p:txBody>
          <a:bodyPr wrap="none" rtlCol="0">
            <a:spAutoFit/>
          </a:bodyPr>
          <a:lstStyle/>
          <a:p>
            <a:r>
              <a:rPr lang="en-US" sz="800" dirty="0"/>
              <a:t>Image sources </a:t>
            </a:r>
          </a:p>
          <a:p>
            <a:r>
              <a:rPr lang="en-US" sz="800" dirty="0">
                <a:hlinkClick r:id="rId2"/>
              </a:rPr>
              <a:t>https://github.com/ptrblck/prog_gans_pytorch_inference</a:t>
            </a:r>
            <a:endParaRPr lang="en-US" sz="800" dirty="0"/>
          </a:p>
          <a:p>
            <a:r>
              <a:rPr lang="en-US" sz="800" dirty="0"/>
              <a:t>https://twitter.com/phillip_isola/status/1066832052203503616</a:t>
            </a:r>
          </a:p>
        </p:txBody>
      </p:sp>
      <p:pic>
        <p:nvPicPr>
          <p:cNvPr id="3" name="Picture 2" descr="A close up of a person&#10;&#10;Description generated with very high confidence">
            <a:extLst>
              <a:ext uri="{FF2B5EF4-FFF2-40B4-BE49-F238E27FC236}">
                <a16:creationId xmlns:a16="http://schemas.microsoft.com/office/drawing/2014/main" id="{84539ADB-40B2-4FC3-AD75-6CC4870434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8657" y="2209800"/>
            <a:ext cx="2438400" cy="2438400"/>
          </a:xfrm>
          <a:prstGeom prst="rect">
            <a:avLst/>
          </a:prstGeom>
        </p:spPr>
      </p:pic>
      <p:pic>
        <p:nvPicPr>
          <p:cNvPr id="7" name="Picture 6" descr="A black bear sitting on a branch&#10;&#10;Description generated with high confidence">
            <a:extLst>
              <a:ext uri="{FF2B5EF4-FFF2-40B4-BE49-F238E27FC236}">
                <a16:creationId xmlns:a16="http://schemas.microsoft.com/office/drawing/2014/main" id="{3E59D208-0AA2-43F0-9808-F7A675112DB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25900" y="2209800"/>
            <a:ext cx="7327900" cy="2442633"/>
          </a:xfrm>
          <a:prstGeom prst="rect">
            <a:avLst/>
          </a:prstGeom>
        </p:spPr>
      </p:pic>
    </p:spTree>
    <p:extLst>
      <p:ext uri="{BB962C8B-B14F-4D97-AF65-F5344CB8AC3E}">
        <p14:creationId xmlns:p14="http://schemas.microsoft.com/office/powerpoint/2010/main" val="41260812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9A25B3B-74B6-43E6-A8BE-CA488A2F4AA3}"/>
              </a:ext>
            </a:extLst>
          </p:cNvPr>
          <p:cNvSpPr>
            <a:spLocks noGrp="1"/>
          </p:cNvSpPr>
          <p:nvPr>
            <p:ph type="title"/>
          </p:nvPr>
        </p:nvSpPr>
        <p:spPr/>
        <p:txBody>
          <a:bodyPr/>
          <a:lstStyle/>
          <a:p>
            <a:r>
              <a:rPr lang="en-US" dirty="0"/>
              <a:t>MUSIC</a:t>
            </a:r>
          </a:p>
        </p:txBody>
      </p:sp>
      <p:pic>
        <p:nvPicPr>
          <p:cNvPr id="3" name="Online Media 2">
            <a:hlinkClick r:id="" action="ppaction://media"/>
            <a:extLst>
              <a:ext uri="{FF2B5EF4-FFF2-40B4-BE49-F238E27FC236}">
                <a16:creationId xmlns:a16="http://schemas.microsoft.com/office/drawing/2014/main" id="{F2018AD6-3561-446E-9583-BEF90CE9F338}"/>
              </a:ext>
            </a:extLst>
          </p:cNvPr>
          <p:cNvPicPr>
            <a:picLocks noRot="1" noChangeAspect="1"/>
          </p:cNvPicPr>
          <p:nvPr>
            <a:videoFile r:link="rId1"/>
          </p:nvPr>
        </p:nvPicPr>
        <p:blipFill>
          <a:blip r:embed="rId3"/>
          <a:stretch>
            <a:fillRect/>
          </a:stretch>
        </p:blipFill>
        <p:spPr>
          <a:xfrm>
            <a:off x="2692400" y="1876011"/>
            <a:ext cx="6807200" cy="3829050"/>
          </a:xfrm>
          <a:prstGeom prst="rect">
            <a:avLst/>
          </a:prstGeom>
        </p:spPr>
      </p:pic>
      <p:sp>
        <p:nvSpPr>
          <p:cNvPr id="6" name="TextBox 5">
            <a:extLst>
              <a:ext uri="{FF2B5EF4-FFF2-40B4-BE49-F238E27FC236}">
                <a16:creationId xmlns:a16="http://schemas.microsoft.com/office/drawing/2014/main" id="{D1FA8CE2-ABA2-4C00-A608-3AD3D5B09799}"/>
              </a:ext>
            </a:extLst>
          </p:cNvPr>
          <p:cNvSpPr txBox="1"/>
          <p:nvPr/>
        </p:nvSpPr>
        <p:spPr>
          <a:xfrm>
            <a:off x="838200" y="6385153"/>
            <a:ext cx="936475" cy="215444"/>
          </a:xfrm>
          <a:prstGeom prst="rect">
            <a:avLst/>
          </a:prstGeom>
          <a:noFill/>
        </p:spPr>
        <p:txBody>
          <a:bodyPr wrap="none" rtlCol="0">
            <a:spAutoFit/>
          </a:bodyPr>
          <a:lstStyle/>
          <a:p>
            <a:r>
              <a:rPr lang="en-US" sz="800" dirty="0"/>
              <a:t>Source: </a:t>
            </a:r>
            <a:r>
              <a:rPr lang="en-US" sz="800" dirty="0" err="1"/>
              <a:t>MusicVAE</a:t>
            </a:r>
            <a:endParaRPr lang="en-US" sz="800" dirty="0"/>
          </a:p>
        </p:txBody>
      </p:sp>
    </p:spTree>
    <p:extLst>
      <p:ext uri="{BB962C8B-B14F-4D97-AF65-F5344CB8AC3E}">
        <p14:creationId xmlns:p14="http://schemas.microsoft.com/office/powerpoint/2010/main" val="27899470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6B29623-436D-4903-9A0C-6363BE3080D3}"/>
              </a:ext>
            </a:extLst>
          </p:cNvPr>
          <p:cNvSpPr>
            <a:spLocks noGrp="1"/>
          </p:cNvSpPr>
          <p:nvPr>
            <p:ph type="title"/>
          </p:nvPr>
        </p:nvSpPr>
        <p:spPr/>
        <p:txBody>
          <a:bodyPr/>
          <a:lstStyle/>
          <a:p>
            <a:r>
              <a:rPr lang="en-US" dirty="0"/>
              <a:t>IMAGE IMPAINTING</a:t>
            </a:r>
          </a:p>
        </p:txBody>
      </p:sp>
      <p:sp>
        <p:nvSpPr>
          <p:cNvPr id="8" name="TextBox 7">
            <a:extLst>
              <a:ext uri="{FF2B5EF4-FFF2-40B4-BE49-F238E27FC236}">
                <a16:creationId xmlns:a16="http://schemas.microsoft.com/office/drawing/2014/main" id="{D56F82D1-E1A9-4074-B4F0-329C2A3F07AB}"/>
              </a:ext>
            </a:extLst>
          </p:cNvPr>
          <p:cNvSpPr txBox="1"/>
          <p:nvPr/>
        </p:nvSpPr>
        <p:spPr>
          <a:xfrm>
            <a:off x="838200" y="6492875"/>
            <a:ext cx="2754280" cy="215444"/>
          </a:xfrm>
          <a:prstGeom prst="rect">
            <a:avLst/>
          </a:prstGeom>
          <a:noFill/>
        </p:spPr>
        <p:txBody>
          <a:bodyPr wrap="none" rtlCol="0">
            <a:spAutoFit/>
          </a:bodyPr>
          <a:lstStyle/>
          <a:p>
            <a:r>
              <a:rPr lang="en-US" sz="800" dirty="0"/>
              <a:t>Image source: https://github.com/pathak22/context-encoder</a:t>
            </a:r>
          </a:p>
        </p:txBody>
      </p:sp>
      <p:pic>
        <p:nvPicPr>
          <p:cNvPr id="6" name="Content Placeholder 5" descr="A picture containing photo, different, shelf, indoor&#10;&#10;Description generated with very high confidence">
            <a:extLst>
              <a:ext uri="{FF2B5EF4-FFF2-40B4-BE49-F238E27FC236}">
                <a16:creationId xmlns:a16="http://schemas.microsoft.com/office/drawing/2014/main" id="{666A4649-0E1E-458A-91E5-40718743B58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62547" y="1700627"/>
            <a:ext cx="6266906" cy="3987437"/>
          </a:xfrm>
        </p:spPr>
      </p:pic>
    </p:spTree>
    <p:extLst>
      <p:ext uri="{BB962C8B-B14F-4D97-AF65-F5344CB8AC3E}">
        <p14:creationId xmlns:p14="http://schemas.microsoft.com/office/powerpoint/2010/main" val="16221561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9A25B3B-74B6-43E6-A8BE-CA488A2F4AA3}"/>
              </a:ext>
            </a:extLst>
          </p:cNvPr>
          <p:cNvSpPr>
            <a:spLocks noGrp="1"/>
          </p:cNvSpPr>
          <p:nvPr>
            <p:ph type="title"/>
          </p:nvPr>
        </p:nvSpPr>
        <p:spPr/>
        <p:txBody>
          <a:bodyPr/>
          <a:lstStyle/>
          <a:p>
            <a:r>
              <a:rPr lang="en-US" dirty="0"/>
              <a:t>POSE GUIDED IMAGE GENERATION</a:t>
            </a:r>
          </a:p>
        </p:txBody>
      </p:sp>
      <p:pic>
        <p:nvPicPr>
          <p:cNvPr id="7" name="Content Placeholder 6" descr="A screenshot of a cell phone&#10;&#10;Description generated with high confidence">
            <a:extLst>
              <a:ext uri="{FF2B5EF4-FFF2-40B4-BE49-F238E27FC236}">
                <a16:creationId xmlns:a16="http://schemas.microsoft.com/office/drawing/2014/main" id="{FCC15588-FC0D-48F6-9775-18F1A2A3638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28144" y="1825625"/>
            <a:ext cx="7735712" cy="4351338"/>
          </a:xfrm>
        </p:spPr>
      </p:pic>
      <p:sp>
        <p:nvSpPr>
          <p:cNvPr id="8" name="TextBox 7">
            <a:extLst>
              <a:ext uri="{FF2B5EF4-FFF2-40B4-BE49-F238E27FC236}">
                <a16:creationId xmlns:a16="http://schemas.microsoft.com/office/drawing/2014/main" id="{127F359A-AAE2-4691-87EA-7CE594908317}"/>
              </a:ext>
            </a:extLst>
          </p:cNvPr>
          <p:cNvSpPr txBox="1"/>
          <p:nvPr/>
        </p:nvSpPr>
        <p:spPr>
          <a:xfrm>
            <a:off x="838200" y="6492875"/>
            <a:ext cx="3005951" cy="215444"/>
          </a:xfrm>
          <a:prstGeom prst="rect">
            <a:avLst/>
          </a:prstGeom>
          <a:noFill/>
        </p:spPr>
        <p:txBody>
          <a:bodyPr wrap="none" rtlCol="0">
            <a:spAutoFit/>
          </a:bodyPr>
          <a:lstStyle/>
          <a:p>
            <a:r>
              <a:rPr lang="en-US" sz="800" dirty="0"/>
              <a:t>Image source: https://www.youtube.com/watch?v=FBW6drMpK3U</a:t>
            </a:r>
          </a:p>
        </p:txBody>
      </p:sp>
    </p:spTree>
    <p:extLst>
      <p:ext uri="{BB962C8B-B14F-4D97-AF65-F5344CB8AC3E}">
        <p14:creationId xmlns:p14="http://schemas.microsoft.com/office/powerpoint/2010/main" val="36633693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9A25B3B-74B6-43E6-A8BE-CA488A2F4AA3}"/>
              </a:ext>
            </a:extLst>
          </p:cNvPr>
          <p:cNvSpPr>
            <a:spLocks noGrp="1"/>
          </p:cNvSpPr>
          <p:nvPr>
            <p:ph type="title"/>
          </p:nvPr>
        </p:nvSpPr>
        <p:spPr/>
        <p:txBody>
          <a:bodyPr/>
          <a:lstStyle/>
          <a:p>
            <a:r>
              <a:rPr lang="en-US" dirty="0"/>
              <a:t>STYLE TRANSFER (CYCLEGAN)</a:t>
            </a:r>
          </a:p>
        </p:txBody>
      </p:sp>
      <p:sp>
        <p:nvSpPr>
          <p:cNvPr id="8" name="TextBox 7">
            <a:extLst>
              <a:ext uri="{FF2B5EF4-FFF2-40B4-BE49-F238E27FC236}">
                <a16:creationId xmlns:a16="http://schemas.microsoft.com/office/drawing/2014/main" id="{127F359A-AAE2-4691-87EA-7CE594908317}"/>
              </a:ext>
            </a:extLst>
          </p:cNvPr>
          <p:cNvSpPr txBox="1"/>
          <p:nvPr/>
        </p:nvSpPr>
        <p:spPr>
          <a:xfrm>
            <a:off x="838200" y="6492875"/>
            <a:ext cx="2403222" cy="215444"/>
          </a:xfrm>
          <a:prstGeom prst="rect">
            <a:avLst/>
          </a:prstGeom>
          <a:noFill/>
        </p:spPr>
        <p:txBody>
          <a:bodyPr wrap="none" rtlCol="0">
            <a:spAutoFit/>
          </a:bodyPr>
          <a:lstStyle/>
          <a:p>
            <a:r>
              <a:rPr lang="en-US" sz="800" dirty="0"/>
              <a:t>Image source: https://github.com/junyanz/CycleGAN</a:t>
            </a:r>
          </a:p>
        </p:txBody>
      </p:sp>
      <p:pic>
        <p:nvPicPr>
          <p:cNvPr id="5" name="Picture 4">
            <a:extLst>
              <a:ext uri="{FF2B5EF4-FFF2-40B4-BE49-F238E27FC236}">
                <a16:creationId xmlns:a16="http://schemas.microsoft.com/office/drawing/2014/main" id="{E63D9EBE-4AEA-4D8C-AA4D-685EE3B976BE}"/>
              </a:ext>
            </a:extLst>
          </p:cNvPr>
          <p:cNvPicPr>
            <a:picLocks noChangeAspect="1"/>
          </p:cNvPicPr>
          <p:nvPr/>
        </p:nvPicPr>
        <p:blipFill rotWithShape="1">
          <a:blip r:embed="rId2"/>
          <a:srcRect l="825" r="2217"/>
          <a:stretch/>
        </p:blipFill>
        <p:spPr>
          <a:xfrm>
            <a:off x="2007703" y="2006600"/>
            <a:ext cx="8060857" cy="3752850"/>
          </a:xfrm>
          <a:prstGeom prst="rect">
            <a:avLst/>
          </a:prstGeom>
        </p:spPr>
      </p:pic>
    </p:spTree>
    <p:extLst>
      <p:ext uri="{BB962C8B-B14F-4D97-AF65-F5344CB8AC3E}">
        <p14:creationId xmlns:p14="http://schemas.microsoft.com/office/powerpoint/2010/main" val="19958097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9A25B3B-74B6-43E6-A8BE-CA488A2F4AA3}"/>
              </a:ext>
            </a:extLst>
          </p:cNvPr>
          <p:cNvSpPr>
            <a:spLocks noGrp="1"/>
          </p:cNvSpPr>
          <p:nvPr>
            <p:ph type="title"/>
          </p:nvPr>
        </p:nvSpPr>
        <p:spPr/>
        <p:txBody>
          <a:bodyPr/>
          <a:lstStyle/>
          <a:p>
            <a:r>
              <a:rPr lang="en-US" dirty="0"/>
              <a:t>STYLE TRANSFER (CYCLEGAN)</a:t>
            </a:r>
          </a:p>
        </p:txBody>
      </p:sp>
      <p:sp>
        <p:nvSpPr>
          <p:cNvPr id="8" name="TextBox 7">
            <a:extLst>
              <a:ext uri="{FF2B5EF4-FFF2-40B4-BE49-F238E27FC236}">
                <a16:creationId xmlns:a16="http://schemas.microsoft.com/office/drawing/2014/main" id="{127F359A-AAE2-4691-87EA-7CE594908317}"/>
              </a:ext>
            </a:extLst>
          </p:cNvPr>
          <p:cNvSpPr txBox="1"/>
          <p:nvPr/>
        </p:nvSpPr>
        <p:spPr>
          <a:xfrm>
            <a:off x="838200" y="6492875"/>
            <a:ext cx="2403222" cy="215444"/>
          </a:xfrm>
          <a:prstGeom prst="rect">
            <a:avLst/>
          </a:prstGeom>
          <a:noFill/>
        </p:spPr>
        <p:txBody>
          <a:bodyPr wrap="none" rtlCol="0">
            <a:spAutoFit/>
          </a:bodyPr>
          <a:lstStyle/>
          <a:p>
            <a:r>
              <a:rPr lang="en-US" sz="800" dirty="0"/>
              <a:t>Image source: https://github.com/junyanz/CycleGAN</a:t>
            </a:r>
          </a:p>
        </p:txBody>
      </p:sp>
      <p:pic>
        <p:nvPicPr>
          <p:cNvPr id="3" name="Picture 2">
            <a:extLst>
              <a:ext uri="{FF2B5EF4-FFF2-40B4-BE49-F238E27FC236}">
                <a16:creationId xmlns:a16="http://schemas.microsoft.com/office/drawing/2014/main" id="{9D38B554-EAB3-422B-A849-96F1D320FD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7522" y="2269435"/>
            <a:ext cx="8116955" cy="2319130"/>
          </a:xfrm>
          <a:prstGeom prst="rect">
            <a:avLst/>
          </a:prstGeom>
        </p:spPr>
      </p:pic>
    </p:spTree>
    <p:extLst>
      <p:ext uri="{BB962C8B-B14F-4D97-AF65-F5344CB8AC3E}">
        <p14:creationId xmlns:p14="http://schemas.microsoft.com/office/powerpoint/2010/main" val="4210620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039D4B9-BD54-4DB8-B708-E1CBFF6E8E91}"/>
              </a:ext>
            </a:extLst>
          </p:cNvPr>
          <p:cNvSpPr>
            <a:spLocks noGrp="1"/>
          </p:cNvSpPr>
          <p:nvPr>
            <p:ph type="title"/>
          </p:nvPr>
        </p:nvSpPr>
        <p:spPr>
          <a:xfrm>
            <a:off x="838200" y="365125"/>
            <a:ext cx="10515600" cy="1325563"/>
          </a:xfrm>
        </p:spPr>
        <p:txBody>
          <a:bodyPr/>
          <a:lstStyle/>
          <a:p>
            <a:r>
              <a:rPr lang="en-US" dirty="0"/>
              <a:t>THE TWO MOST COMMON ARCHITECTURES</a:t>
            </a:r>
          </a:p>
        </p:txBody>
      </p:sp>
      <p:sp>
        <p:nvSpPr>
          <p:cNvPr id="2" name="TextBox 1">
            <a:extLst>
              <a:ext uri="{FF2B5EF4-FFF2-40B4-BE49-F238E27FC236}">
                <a16:creationId xmlns:a16="http://schemas.microsoft.com/office/drawing/2014/main" id="{84B1AA79-FB36-49C9-9A3E-20C854DE4020}"/>
              </a:ext>
            </a:extLst>
          </p:cNvPr>
          <p:cNvSpPr txBox="1"/>
          <p:nvPr/>
        </p:nvSpPr>
        <p:spPr>
          <a:xfrm>
            <a:off x="838200" y="6311900"/>
            <a:ext cx="2707793" cy="461665"/>
          </a:xfrm>
          <a:prstGeom prst="rect">
            <a:avLst/>
          </a:prstGeom>
          <a:noFill/>
        </p:spPr>
        <p:txBody>
          <a:bodyPr wrap="none" rtlCol="0">
            <a:spAutoFit/>
          </a:bodyPr>
          <a:lstStyle/>
          <a:p>
            <a:r>
              <a:rPr lang="en-US" sz="800" dirty="0"/>
              <a:t>Image sources:</a:t>
            </a:r>
          </a:p>
          <a:p>
            <a:r>
              <a:rPr lang="en-US" sz="800" dirty="0">
                <a:hlinkClick r:id="rId2"/>
              </a:rPr>
              <a:t>https://skymind.ai/wiki/generative-adversarial-network-gan</a:t>
            </a:r>
            <a:endParaRPr lang="en-US" sz="800" dirty="0"/>
          </a:p>
          <a:p>
            <a:endParaRPr lang="en-US" sz="800" dirty="0"/>
          </a:p>
        </p:txBody>
      </p:sp>
      <p:grpSp>
        <p:nvGrpSpPr>
          <p:cNvPr id="15" name="Group 14">
            <a:extLst>
              <a:ext uri="{FF2B5EF4-FFF2-40B4-BE49-F238E27FC236}">
                <a16:creationId xmlns:a16="http://schemas.microsoft.com/office/drawing/2014/main" id="{1CA988CE-8968-40B4-916E-D0C45E60C368}"/>
              </a:ext>
            </a:extLst>
          </p:cNvPr>
          <p:cNvGrpSpPr/>
          <p:nvPr/>
        </p:nvGrpSpPr>
        <p:grpSpPr>
          <a:xfrm>
            <a:off x="838200" y="2715086"/>
            <a:ext cx="5035826" cy="2989975"/>
            <a:chOff x="838200" y="2715086"/>
            <a:chExt cx="5512318" cy="3261350"/>
          </a:xfrm>
        </p:grpSpPr>
        <p:pic>
          <p:nvPicPr>
            <p:cNvPr id="16" name="Picture 15" descr="A close up of a cats face&#10;&#10;Description generated with high confidence">
              <a:extLst>
                <a:ext uri="{FF2B5EF4-FFF2-40B4-BE49-F238E27FC236}">
                  <a16:creationId xmlns:a16="http://schemas.microsoft.com/office/drawing/2014/main" id="{0D1F7BFA-913E-4AEE-80F5-778A4370FA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2715086"/>
              <a:ext cx="5512318" cy="2572415"/>
            </a:xfrm>
            <a:prstGeom prst="rect">
              <a:avLst/>
            </a:prstGeom>
          </p:spPr>
        </p:pic>
        <p:sp>
          <p:nvSpPr>
            <p:cNvPr id="17" name="TextBox 16">
              <a:extLst>
                <a:ext uri="{FF2B5EF4-FFF2-40B4-BE49-F238E27FC236}">
                  <a16:creationId xmlns:a16="http://schemas.microsoft.com/office/drawing/2014/main" id="{F65E3596-2068-41EE-ABD0-56950E57C06A}"/>
                </a:ext>
              </a:extLst>
            </p:cNvPr>
            <p:cNvSpPr txBox="1"/>
            <p:nvPr/>
          </p:nvSpPr>
          <p:spPr>
            <a:xfrm>
              <a:off x="2359822" y="5607104"/>
              <a:ext cx="2469074" cy="369332"/>
            </a:xfrm>
            <a:prstGeom prst="rect">
              <a:avLst/>
            </a:prstGeom>
            <a:noFill/>
          </p:spPr>
          <p:txBody>
            <a:bodyPr wrap="none" rtlCol="0">
              <a:spAutoFit/>
            </a:bodyPr>
            <a:lstStyle/>
            <a:p>
              <a:r>
                <a:rPr lang="en-US" dirty="0"/>
                <a:t>Variational Autoencoder</a:t>
              </a:r>
            </a:p>
          </p:txBody>
        </p:sp>
      </p:grpSp>
      <p:pic>
        <p:nvPicPr>
          <p:cNvPr id="6" name="Picture 5" descr="A close up of a sign&#10;&#10;Description generated with high confidence">
            <a:extLst>
              <a:ext uri="{FF2B5EF4-FFF2-40B4-BE49-F238E27FC236}">
                <a16:creationId xmlns:a16="http://schemas.microsoft.com/office/drawing/2014/main" id="{45E963B8-FC13-4E8D-B6C4-C3DFB892EE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04807" y="2715085"/>
            <a:ext cx="5125572" cy="2235307"/>
          </a:xfrm>
          <a:prstGeom prst="rect">
            <a:avLst/>
          </a:prstGeom>
        </p:spPr>
      </p:pic>
      <p:sp>
        <p:nvSpPr>
          <p:cNvPr id="7" name="TextBox 6">
            <a:extLst>
              <a:ext uri="{FF2B5EF4-FFF2-40B4-BE49-F238E27FC236}">
                <a16:creationId xmlns:a16="http://schemas.microsoft.com/office/drawing/2014/main" id="{0E8DEC8C-515B-4997-9855-A088237684B8}"/>
              </a:ext>
            </a:extLst>
          </p:cNvPr>
          <p:cNvSpPr txBox="1"/>
          <p:nvPr/>
        </p:nvSpPr>
        <p:spPr>
          <a:xfrm>
            <a:off x="7480171" y="5366461"/>
            <a:ext cx="3174843" cy="369332"/>
          </a:xfrm>
          <a:prstGeom prst="rect">
            <a:avLst/>
          </a:prstGeom>
          <a:noFill/>
        </p:spPr>
        <p:txBody>
          <a:bodyPr wrap="none" rtlCol="0">
            <a:spAutoFit/>
          </a:bodyPr>
          <a:lstStyle/>
          <a:p>
            <a:r>
              <a:rPr lang="en-US" dirty="0"/>
              <a:t>Generative Adversarial Network</a:t>
            </a:r>
          </a:p>
        </p:txBody>
      </p:sp>
    </p:spTree>
    <p:extLst>
      <p:ext uri="{BB962C8B-B14F-4D97-AF65-F5344CB8AC3E}">
        <p14:creationId xmlns:p14="http://schemas.microsoft.com/office/powerpoint/2010/main" val="6433934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1750A31-3DD1-4D26-B383-F0F5C6DE48C9}"/>
              </a:ext>
            </a:extLst>
          </p:cNvPr>
          <p:cNvSpPr>
            <a:spLocks noGrp="1"/>
          </p:cNvSpPr>
          <p:nvPr>
            <p:ph type="title"/>
          </p:nvPr>
        </p:nvSpPr>
        <p:spPr/>
        <p:txBody>
          <a:bodyPr/>
          <a:lstStyle/>
          <a:p>
            <a:r>
              <a:rPr lang="en-US" dirty="0"/>
              <a:t>VARIATIONAL AUTOENCODER</a:t>
            </a:r>
          </a:p>
        </p:txBody>
      </p:sp>
      <p:sp>
        <p:nvSpPr>
          <p:cNvPr id="5" name="Text Placeholder 4">
            <a:extLst>
              <a:ext uri="{FF2B5EF4-FFF2-40B4-BE49-F238E27FC236}">
                <a16:creationId xmlns:a16="http://schemas.microsoft.com/office/drawing/2014/main" id="{5A36602E-859C-4C0E-9E38-0A34AE3E540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9847750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7DCF87C-8F04-4F99-B604-0A27A05B243F}"/>
              </a:ext>
            </a:extLst>
          </p:cNvPr>
          <p:cNvSpPr>
            <a:spLocks noGrp="1"/>
          </p:cNvSpPr>
          <p:nvPr>
            <p:ph type="title"/>
          </p:nvPr>
        </p:nvSpPr>
        <p:spPr/>
        <p:txBody>
          <a:bodyPr/>
          <a:lstStyle/>
          <a:p>
            <a:r>
              <a:rPr lang="en-US" dirty="0"/>
              <a:t>AUTOENCODER</a:t>
            </a:r>
          </a:p>
        </p:txBody>
      </p:sp>
      <p:sp>
        <p:nvSpPr>
          <p:cNvPr id="9" name="Content Placeholder 8">
            <a:extLst>
              <a:ext uri="{FF2B5EF4-FFF2-40B4-BE49-F238E27FC236}">
                <a16:creationId xmlns:a16="http://schemas.microsoft.com/office/drawing/2014/main" id="{396CC72A-3D88-4A52-BE44-73C0FBD3A581}"/>
              </a:ext>
            </a:extLst>
          </p:cNvPr>
          <p:cNvSpPr>
            <a:spLocks noGrp="1"/>
          </p:cNvSpPr>
          <p:nvPr>
            <p:ph sz="half" idx="2"/>
          </p:nvPr>
        </p:nvSpPr>
        <p:spPr/>
        <p:txBody>
          <a:bodyPr>
            <a:normAutofit lnSpcReduction="10000"/>
          </a:bodyPr>
          <a:lstStyle/>
          <a:p>
            <a:r>
              <a:rPr lang="en-US" dirty="0"/>
              <a:t>A type of neural network used to learn efficient data coding</a:t>
            </a:r>
          </a:p>
          <a:p>
            <a:r>
              <a:rPr lang="en-US" dirty="0"/>
              <a:t>Learns to compress data from the input layer into a short code, and then decompress that code into something that closely matches the original data</a:t>
            </a:r>
          </a:p>
          <a:p>
            <a:r>
              <a:rPr lang="en-US" dirty="0"/>
              <a:t>This forces the autoencoder to engage in dimensionality reduction, for example by learning how to ignore noise.</a:t>
            </a:r>
          </a:p>
        </p:txBody>
      </p:sp>
      <p:pic>
        <p:nvPicPr>
          <p:cNvPr id="7" name="Picture 6" descr="A close up of a map&#10;&#10;Description generated with high confidence">
            <a:extLst>
              <a:ext uri="{FF2B5EF4-FFF2-40B4-BE49-F238E27FC236}">
                <a16:creationId xmlns:a16="http://schemas.microsoft.com/office/drawing/2014/main" id="{2DAA62CD-3EB8-45DA-8FFB-1678E0F9FBEA}"/>
              </a:ext>
            </a:extLst>
          </p:cNvPr>
          <p:cNvPicPr>
            <a:picLocks noChangeAspect="1"/>
          </p:cNvPicPr>
          <p:nvPr/>
        </p:nvPicPr>
        <p:blipFill rotWithShape="1">
          <a:blip r:embed="rId3">
            <a:extLst>
              <a:ext uri="{28A0092B-C50C-407E-A947-70E740481C1C}">
                <a14:useLocalDpi xmlns:a14="http://schemas.microsoft.com/office/drawing/2010/main" val="0"/>
              </a:ext>
            </a:extLst>
          </a:blip>
          <a:srcRect l="6366" t="9010" r="4822" b="7313"/>
          <a:stretch/>
        </p:blipFill>
        <p:spPr>
          <a:xfrm>
            <a:off x="445168" y="1915428"/>
            <a:ext cx="5727032" cy="4032985"/>
          </a:xfrm>
          <a:prstGeom prst="rect">
            <a:avLst/>
          </a:prstGeom>
        </p:spPr>
      </p:pic>
      <p:sp>
        <p:nvSpPr>
          <p:cNvPr id="10" name="TextBox 9">
            <a:extLst>
              <a:ext uri="{FF2B5EF4-FFF2-40B4-BE49-F238E27FC236}">
                <a16:creationId xmlns:a16="http://schemas.microsoft.com/office/drawing/2014/main" id="{70DE9EF4-A924-49D5-A218-5AB5905B050B}"/>
              </a:ext>
            </a:extLst>
          </p:cNvPr>
          <p:cNvSpPr txBox="1"/>
          <p:nvPr/>
        </p:nvSpPr>
        <p:spPr>
          <a:xfrm>
            <a:off x="298383" y="6506678"/>
            <a:ext cx="1292341" cy="215444"/>
          </a:xfrm>
          <a:prstGeom prst="rect">
            <a:avLst/>
          </a:prstGeom>
          <a:noFill/>
        </p:spPr>
        <p:txBody>
          <a:bodyPr wrap="none" rtlCol="0">
            <a:spAutoFit/>
          </a:bodyPr>
          <a:lstStyle/>
          <a:p>
            <a:r>
              <a:rPr lang="en-US" sz="800" dirty="0"/>
              <a:t>Content source: Wikipedia</a:t>
            </a:r>
          </a:p>
        </p:txBody>
      </p:sp>
    </p:spTree>
    <p:extLst>
      <p:ext uri="{BB962C8B-B14F-4D97-AF65-F5344CB8AC3E}">
        <p14:creationId xmlns:p14="http://schemas.microsoft.com/office/powerpoint/2010/main" val="37219372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137F99A-B01D-49A8-BF03-DB234D37EFDA}"/>
              </a:ext>
            </a:extLst>
          </p:cNvPr>
          <p:cNvSpPr>
            <a:spLocks noGrp="1"/>
          </p:cNvSpPr>
          <p:nvPr>
            <p:ph type="title"/>
          </p:nvPr>
        </p:nvSpPr>
        <p:spPr/>
        <p:txBody>
          <a:bodyPr/>
          <a:lstStyle/>
          <a:p>
            <a:r>
              <a:rPr lang="en-US" dirty="0"/>
              <a:t>VARIATIONAL AUTOENCODER</a:t>
            </a:r>
          </a:p>
        </p:txBody>
      </p:sp>
      <p:pic>
        <p:nvPicPr>
          <p:cNvPr id="7" name="Content Placeholder 6" descr="A close up of a logo&#10;&#10;Description generated with very high confidence">
            <a:extLst>
              <a:ext uri="{FF2B5EF4-FFF2-40B4-BE49-F238E27FC236}">
                <a16:creationId xmlns:a16="http://schemas.microsoft.com/office/drawing/2014/main" id="{4B8F3111-A1DB-4D08-8684-21E8316E1DA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38200" y="1499876"/>
            <a:ext cx="10515600" cy="3347289"/>
          </a:xfrm>
        </p:spPr>
      </p:pic>
      <p:sp>
        <p:nvSpPr>
          <p:cNvPr id="8" name="TextBox 7">
            <a:extLst>
              <a:ext uri="{FF2B5EF4-FFF2-40B4-BE49-F238E27FC236}">
                <a16:creationId xmlns:a16="http://schemas.microsoft.com/office/drawing/2014/main" id="{CC906CD6-036A-4460-8D36-05094D9C759F}"/>
              </a:ext>
            </a:extLst>
          </p:cNvPr>
          <p:cNvSpPr txBox="1"/>
          <p:nvPr/>
        </p:nvSpPr>
        <p:spPr>
          <a:xfrm>
            <a:off x="962526" y="5024387"/>
            <a:ext cx="10805843" cy="830997"/>
          </a:xfrm>
          <a:prstGeom prst="rect">
            <a:avLst/>
          </a:prstGeom>
          <a:noFill/>
        </p:spPr>
        <p:txBody>
          <a:bodyPr wrap="none" rtlCol="0">
            <a:spAutoFit/>
          </a:bodyPr>
          <a:lstStyle/>
          <a:p>
            <a:pPr marL="285750" indent="-285750">
              <a:buFont typeface="Arial" panose="020B0604020202020204" pitchFamily="34" charset="0"/>
              <a:buChar char="•"/>
            </a:pPr>
            <a:r>
              <a:rPr lang="en-US" sz="2400" dirty="0"/>
              <a:t>Learns a probability distribution instead of learning a fixed value over each feature</a:t>
            </a:r>
          </a:p>
          <a:p>
            <a:pPr marL="285750" indent="-285750">
              <a:buFont typeface="Arial" panose="020B0604020202020204" pitchFamily="34" charset="0"/>
              <a:buChar char="•"/>
            </a:pPr>
            <a:r>
              <a:rPr lang="en-US" sz="2400" dirty="0"/>
              <a:t>This adds stochasticity and makes the latent space continuously meaningful</a:t>
            </a:r>
          </a:p>
        </p:txBody>
      </p:sp>
      <p:sp>
        <p:nvSpPr>
          <p:cNvPr id="9" name="TextBox 8">
            <a:extLst>
              <a:ext uri="{FF2B5EF4-FFF2-40B4-BE49-F238E27FC236}">
                <a16:creationId xmlns:a16="http://schemas.microsoft.com/office/drawing/2014/main" id="{8BBC88E4-05C6-434D-84E0-F02D972400B4}"/>
              </a:ext>
            </a:extLst>
          </p:cNvPr>
          <p:cNvSpPr txBox="1"/>
          <p:nvPr/>
        </p:nvSpPr>
        <p:spPr>
          <a:xfrm>
            <a:off x="962526" y="6642556"/>
            <a:ext cx="4960012" cy="215444"/>
          </a:xfrm>
          <a:prstGeom prst="rect">
            <a:avLst/>
          </a:prstGeom>
          <a:noFill/>
        </p:spPr>
        <p:txBody>
          <a:bodyPr wrap="none" rtlCol="0">
            <a:spAutoFit/>
          </a:bodyPr>
          <a:lstStyle/>
          <a:p>
            <a:r>
              <a:rPr lang="en-US" sz="800" dirty="0"/>
              <a:t>Image source: https://towardsdatascience.com/intuitively-understanding-variational-autoencoders-1bfe67eb5daf</a:t>
            </a:r>
          </a:p>
        </p:txBody>
      </p:sp>
    </p:spTree>
    <p:extLst>
      <p:ext uri="{BB962C8B-B14F-4D97-AF65-F5344CB8AC3E}">
        <p14:creationId xmlns:p14="http://schemas.microsoft.com/office/powerpoint/2010/main" val="1093555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E068394-FF2C-485F-B308-22C258F64DA2}"/>
              </a:ext>
            </a:extLst>
          </p:cNvPr>
          <p:cNvSpPr>
            <a:spLocks noGrp="1"/>
          </p:cNvSpPr>
          <p:nvPr>
            <p:ph type="title"/>
          </p:nvPr>
        </p:nvSpPr>
        <p:spPr/>
        <p:txBody>
          <a:bodyPr/>
          <a:lstStyle/>
          <a:p>
            <a:r>
              <a:rPr lang="en-US" dirty="0"/>
              <a:t>GENERATIVE ADVERSARIAL NETWORK</a:t>
            </a:r>
          </a:p>
        </p:txBody>
      </p:sp>
      <p:sp>
        <p:nvSpPr>
          <p:cNvPr id="5" name="Text Placeholder 4">
            <a:extLst>
              <a:ext uri="{FF2B5EF4-FFF2-40B4-BE49-F238E27FC236}">
                <a16:creationId xmlns:a16="http://schemas.microsoft.com/office/drawing/2014/main" id="{BDE5E503-8A3F-4527-AFE7-069D8490E1E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7389909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B9195D4-6029-46F2-BE38-8C997C88D8F6}"/>
              </a:ext>
            </a:extLst>
          </p:cNvPr>
          <p:cNvSpPr>
            <a:spLocks noGrp="1"/>
          </p:cNvSpPr>
          <p:nvPr>
            <p:ph type="title"/>
          </p:nvPr>
        </p:nvSpPr>
        <p:spPr/>
        <p:txBody>
          <a:bodyPr/>
          <a:lstStyle/>
          <a:p>
            <a:r>
              <a:rPr lang="en-US" dirty="0"/>
              <a:t>ANALOGY</a:t>
            </a:r>
          </a:p>
        </p:txBody>
      </p:sp>
      <p:pic>
        <p:nvPicPr>
          <p:cNvPr id="7" name="Picture 6">
            <a:extLst>
              <a:ext uri="{FF2B5EF4-FFF2-40B4-BE49-F238E27FC236}">
                <a16:creationId xmlns:a16="http://schemas.microsoft.com/office/drawing/2014/main" id="{E1CDC955-D67C-4474-9D11-FD3C2712D5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9750" y="1366837"/>
            <a:ext cx="8572500" cy="4124325"/>
          </a:xfrm>
          <a:prstGeom prst="rect">
            <a:avLst/>
          </a:prstGeom>
        </p:spPr>
      </p:pic>
      <p:sp>
        <p:nvSpPr>
          <p:cNvPr id="8" name="TextBox 7">
            <a:extLst>
              <a:ext uri="{FF2B5EF4-FFF2-40B4-BE49-F238E27FC236}">
                <a16:creationId xmlns:a16="http://schemas.microsoft.com/office/drawing/2014/main" id="{DB80E2AC-44C9-4BFF-A20D-A8A53E05F894}"/>
              </a:ext>
            </a:extLst>
          </p:cNvPr>
          <p:cNvSpPr txBox="1"/>
          <p:nvPr/>
        </p:nvSpPr>
        <p:spPr>
          <a:xfrm>
            <a:off x="838200" y="6642556"/>
            <a:ext cx="4900701" cy="215444"/>
          </a:xfrm>
          <a:prstGeom prst="rect">
            <a:avLst/>
          </a:prstGeom>
          <a:noFill/>
        </p:spPr>
        <p:txBody>
          <a:bodyPr wrap="none" rtlCol="0">
            <a:spAutoFit/>
          </a:bodyPr>
          <a:lstStyle/>
          <a:p>
            <a:r>
              <a:rPr lang="en-US" sz="800" dirty="0"/>
              <a:t>Image source: https://towardsdatascience.com/generative-adversarial-networks-using-tensorflow-c8f4518406df</a:t>
            </a:r>
          </a:p>
        </p:txBody>
      </p:sp>
    </p:spTree>
    <p:extLst>
      <p:ext uri="{BB962C8B-B14F-4D97-AF65-F5344CB8AC3E}">
        <p14:creationId xmlns:p14="http://schemas.microsoft.com/office/powerpoint/2010/main" val="30259981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B9195D4-6029-46F2-BE38-8C997C88D8F6}"/>
              </a:ext>
            </a:extLst>
          </p:cNvPr>
          <p:cNvSpPr>
            <a:spLocks noGrp="1"/>
          </p:cNvSpPr>
          <p:nvPr>
            <p:ph type="title"/>
          </p:nvPr>
        </p:nvSpPr>
        <p:spPr/>
        <p:txBody>
          <a:bodyPr/>
          <a:lstStyle/>
          <a:p>
            <a:r>
              <a:rPr lang="en-US" dirty="0"/>
              <a:t>ARCHITECTURE</a:t>
            </a:r>
          </a:p>
        </p:txBody>
      </p:sp>
      <p:pic>
        <p:nvPicPr>
          <p:cNvPr id="3" name="Picture 2">
            <a:extLst>
              <a:ext uri="{FF2B5EF4-FFF2-40B4-BE49-F238E27FC236}">
                <a16:creationId xmlns:a16="http://schemas.microsoft.com/office/drawing/2014/main" id="{C15B1E37-1770-4BB3-9199-551CBCEC6A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31934" y="1908735"/>
            <a:ext cx="6802037" cy="4515774"/>
          </a:xfrm>
          <a:prstGeom prst="rect">
            <a:avLst/>
          </a:prstGeom>
        </p:spPr>
      </p:pic>
      <p:sp>
        <p:nvSpPr>
          <p:cNvPr id="5" name="TextBox 4">
            <a:extLst>
              <a:ext uri="{FF2B5EF4-FFF2-40B4-BE49-F238E27FC236}">
                <a16:creationId xmlns:a16="http://schemas.microsoft.com/office/drawing/2014/main" id="{79A5A468-7DD9-440C-9A28-C9FB8F30B712}"/>
              </a:ext>
            </a:extLst>
          </p:cNvPr>
          <p:cNvSpPr txBox="1"/>
          <p:nvPr/>
        </p:nvSpPr>
        <p:spPr>
          <a:xfrm>
            <a:off x="838200" y="6642556"/>
            <a:ext cx="3881191" cy="215444"/>
          </a:xfrm>
          <a:prstGeom prst="rect">
            <a:avLst/>
          </a:prstGeom>
          <a:noFill/>
        </p:spPr>
        <p:txBody>
          <a:bodyPr wrap="none" rtlCol="0">
            <a:spAutoFit/>
          </a:bodyPr>
          <a:lstStyle/>
          <a:p>
            <a:r>
              <a:rPr lang="en-US" sz="800" dirty="0"/>
              <a:t>Image source: https://www.spindox.it/en/blog/generative-adversarial-neural-networks/</a:t>
            </a:r>
          </a:p>
        </p:txBody>
      </p:sp>
    </p:spTree>
    <p:extLst>
      <p:ext uri="{BB962C8B-B14F-4D97-AF65-F5344CB8AC3E}">
        <p14:creationId xmlns:p14="http://schemas.microsoft.com/office/powerpoint/2010/main" val="23064057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39FAB-19E7-4F65-B8AD-10CC01032135}"/>
              </a:ext>
            </a:extLst>
          </p:cNvPr>
          <p:cNvSpPr>
            <a:spLocks noGrp="1"/>
          </p:cNvSpPr>
          <p:nvPr>
            <p:ph type="title"/>
          </p:nvPr>
        </p:nvSpPr>
        <p:spPr/>
        <p:txBody>
          <a:bodyPr/>
          <a:lstStyle/>
          <a:p>
            <a:r>
              <a:rPr lang="en-US" dirty="0"/>
              <a:t>TRAINING A GAN</a:t>
            </a:r>
          </a:p>
        </p:txBody>
      </p:sp>
      <p:sp>
        <p:nvSpPr>
          <p:cNvPr id="3" name="Content Placeholder 2">
            <a:extLst>
              <a:ext uri="{FF2B5EF4-FFF2-40B4-BE49-F238E27FC236}">
                <a16:creationId xmlns:a16="http://schemas.microsoft.com/office/drawing/2014/main" id="{3CBF8277-E68A-40C7-8569-BD0870B3DDC9}"/>
              </a:ext>
            </a:extLst>
          </p:cNvPr>
          <p:cNvSpPr>
            <a:spLocks noGrp="1"/>
          </p:cNvSpPr>
          <p:nvPr>
            <p:ph idx="1"/>
          </p:nvPr>
        </p:nvSpPr>
        <p:spPr/>
        <p:txBody>
          <a:bodyPr>
            <a:normAutofit fontScale="77500" lnSpcReduction="20000"/>
          </a:bodyPr>
          <a:lstStyle/>
          <a:p>
            <a:pPr marL="514350" indent="-514350">
              <a:buFont typeface="+mj-lt"/>
              <a:buAutoNum type="arabicPeriod"/>
            </a:pPr>
            <a:r>
              <a:rPr lang="en-US" dirty="0"/>
              <a:t>Generate a batch of random latent vectors by sampling from a normal distribution</a:t>
            </a:r>
          </a:p>
          <a:p>
            <a:pPr marL="514350" indent="-514350">
              <a:buFont typeface="+mj-lt"/>
              <a:buAutoNum type="arabicPeriod"/>
            </a:pPr>
            <a:r>
              <a:rPr lang="en-US" dirty="0"/>
              <a:t>Generate the corresponding images of those vectors using the generator model</a:t>
            </a:r>
          </a:p>
          <a:p>
            <a:pPr marL="514350" indent="-514350">
              <a:buFont typeface="+mj-lt"/>
              <a:buAutoNum type="arabicPeriod"/>
            </a:pPr>
            <a:r>
              <a:rPr lang="en-US" dirty="0"/>
              <a:t>Fetch a batch of real images from the training data</a:t>
            </a:r>
          </a:p>
          <a:p>
            <a:pPr marL="514350" indent="-514350">
              <a:buFont typeface="+mj-lt"/>
              <a:buAutoNum type="arabicPeriod"/>
            </a:pPr>
            <a:r>
              <a:rPr lang="en-US" dirty="0"/>
              <a:t>Combine the two sets of images into a single batch and create the corresponding vector of labels. Add some noise to this vector to improve robustness</a:t>
            </a:r>
          </a:p>
          <a:p>
            <a:pPr marL="514350" indent="-514350">
              <a:buFont typeface="+mj-lt"/>
              <a:buAutoNum type="arabicPeriod"/>
            </a:pPr>
            <a:r>
              <a:rPr lang="en-US" b="1" dirty="0"/>
              <a:t>Train the discriminator model using this batch of images and labels</a:t>
            </a:r>
          </a:p>
          <a:p>
            <a:pPr marL="514350" indent="-514350">
              <a:buFont typeface="+mj-lt"/>
              <a:buAutoNum type="arabicPeriod"/>
            </a:pPr>
            <a:r>
              <a:rPr lang="en-US" dirty="0"/>
              <a:t>Again generate a batch of random latent vectors by sampling from a normal distribution</a:t>
            </a:r>
          </a:p>
          <a:p>
            <a:pPr marL="514350" indent="-514350">
              <a:buFont typeface="+mj-lt"/>
              <a:buAutoNum type="arabicPeriod"/>
            </a:pPr>
            <a:r>
              <a:rPr lang="en-US" dirty="0"/>
              <a:t>Create a corresponding vector of labels with all labels being real</a:t>
            </a:r>
          </a:p>
          <a:p>
            <a:pPr marL="514350" indent="-514350">
              <a:buFont typeface="+mj-lt"/>
              <a:buAutoNum type="arabicPeriod"/>
            </a:pPr>
            <a:r>
              <a:rPr lang="en-US" b="1" dirty="0"/>
              <a:t>Feed the latent vectors and the real labels to the GAN model. Since the discriminator's weights are fixed, this causes the generator to update its weights such that the discriminator predicts those images as real. (Fool the Discriminator)</a:t>
            </a:r>
          </a:p>
        </p:txBody>
      </p:sp>
    </p:spTree>
    <p:extLst>
      <p:ext uri="{BB962C8B-B14F-4D97-AF65-F5344CB8AC3E}">
        <p14:creationId xmlns:p14="http://schemas.microsoft.com/office/powerpoint/2010/main" val="21303002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52161D9-8396-45C8-A9C0-289BBE79258B}"/>
              </a:ext>
            </a:extLst>
          </p:cNvPr>
          <p:cNvSpPr>
            <a:spLocks noGrp="1"/>
          </p:cNvSpPr>
          <p:nvPr>
            <p:ph type="title"/>
          </p:nvPr>
        </p:nvSpPr>
        <p:spPr/>
        <p:txBody>
          <a:bodyPr/>
          <a:lstStyle/>
          <a:p>
            <a:r>
              <a:rPr lang="en-US" dirty="0"/>
              <a:t>APPLICATIONS</a:t>
            </a:r>
          </a:p>
        </p:txBody>
      </p:sp>
      <p:sp>
        <p:nvSpPr>
          <p:cNvPr id="5" name="Text Placeholder 4">
            <a:extLst>
              <a:ext uri="{FF2B5EF4-FFF2-40B4-BE49-F238E27FC236}">
                <a16:creationId xmlns:a16="http://schemas.microsoft.com/office/drawing/2014/main" id="{2715C69E-2481-495F-93F5-3B4BA4A9463D}"/>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5344381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6B29623-436D-4903-9A0C-6363BE3080D3}"/>
              </a:ext>
            </a:extLst>
          </p:cNvPr>
          <p:cNvSpPr>
            <a:spLocks noGrp="1"/>
          </p:cNvSpPr>
          <p:nvPr>
            <p:ph type="title"/>
          </p:nvPr>
        </p:nvSpPr>
        <p:spPr/>
        <p:txBody>
          <a:bodyPr/>
          <a:lstStyle/>
          <a:p>
            <a:r>
              <a:rPr lang="en-US" dirty="0"/>
              <a:t>GENERATING FACES (PROGRESSIVE GANS)</a:t>
            </a:r>
          </a:p>
        </p:txBody>
      </p:sp>
      <p:pic>
        <p:nvPicPr>
          <p:cNvPr id="7" name="Content Placeholder 6" descr="A group of people posing for the camera&#10;&#10;Description generated with very high confidence">
            <a:extLst>
              <a:ext uri="{FF2B5EF4-FFF2-40B4-BE49-F238E27FC236}">
                <a16:creationId xmlns:a16="http://schemas.microsoft.com/office/drawing/2014/main" id="{36782F4B-1442-45D8-992A-08AF40F3C8B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66282" y="1825625"/>
            <a:ext cx="7459436" cy="4351338"/>
          </a:xfrm>
        </p:spPr>
      </p:pic>
      <p:sp>
        <p:nvSpPr>
          <p:cNvPr id="8" name="TextBox 7">
            <a:extLst>
              <a:ext uri="{FF2B5EF4-FFF2-40B4-BE49-F238E27FC236}">
                <a16:creationId xmlns:a16="http://schemas.microsoft.com/office/drawing/2014/main" id="{D56F82D1-E1A9-4074-B4F0-329C2A3F07AB}"/>
              </a:ext>
            </a:extLst>
          </p:cNvPr>
          <p:cNvSpPr txBox="1"/>
          <p:nvPr/>
        </p:nvSpPr>
        <p:spPr>
          <a:xfrm>
            <a:off x="838200" y="6492875"/>
            <a:ext cx="2355132" cy="215444"/>
          </a:xfrm>
          <a:prstGeom prst="rect">
            <a:avLst/>
          </a:prstGeom>
          <a:noFill/>
        </p:spPr>
        <p:txBody>
          <a:bodyPr wrap="none" rtlCol="0">
            <a:spAutoFit/>
          </a:bodyPr>
          <a:lstStyle/>
          <a:p>
            <a:r>
              <a:rPr lang="en-US" sz="800" dirty="0"/>
              <a:t>Image source: https://arxiv.org/pdf/1710.10196.pdf</a:t>
            </a:r>
          </a:p>
        </p:txBody>
      </p:sp>
    </p:spTree>
    <p:extLst>
      <p:ext uri="{BB962C8B-B14F-4D97-AF65-F5344CB8AC3E}">
        <p14:creationId xmlns:p14="http://schemas.microsoft.com/office/powerpoint/2010/main" val="16201760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9A25B3B-74B6-43E6-A8BE-CA488A2F4AA3}"/>
              </a:ext>
            </a:extLst>
          </p:cNvPr>
          <p:cNvSpPr>
            <a:spLocks noGrp="1"/>
          </p:cNvSpPr>
          <p:nvPr>
            <p:ph type="title"/>
          </p:nvPr>
        </p:nvSpPr>
        <p:spPr/>
        <p:txBody>
          <a:bodyPr/>
          <a:lstStyle/>
          <a:p>
            <a:r>
              <a:rPr lang="en-US" dirty="0"/>
              <a:t>IMAGE SYNTHESIS (PIX2PIX)</a:t>
            </a:r>
          </a:p>
        </p:txBody>
      </p:sp>
      <p:sp>
        <p:nvSpPr>
          <p:cNvPr id="8" name="TextBox 7">
            <a:extLst>
              <a:ext uri="{FF2B5EF4-FFF2-40B4-BE49-F238E27FC236}">
                <a16:creationId xmlns:a16="http://schemas.microsoft.com/office/drawing/2014/main" id="{127F359A-AAE2-4691-87EA-7CE594908317}"/>
              </a:ext>
            </a:extLst>
          </p:cNvPr>
          <p:cNvSpPr txBox="1"/>
          <p:nvPr/>
        </p:nvSpPr>
        <p:spPr>
          <a:xfrm>
            <a:off x="838200" y="6492875"/>
            <a:ext cx="2528256" cy="215444"/>
          </a:xfrm>
          <a:prstGeom prst="rect">
            <a:avLst/>
          </a:prstGeom>
          <a:noFill/>
        </p:spPr>
        <p:txBody>
          <a:bodyPr wrap="none" rtlCol="0">
            <a:spAutoFit/>
          </a:bodyPr>
          <a:lstStyle/>
          <a:p>
            <a:r>
              <a:rPr lang="en-US" sz="800" dirty="0"/>
              <a:t>Image source: https://tcwang0509.github.io/pix2pixHD/</a:t>
            </a:r>
          </a:p>
        </p:txBody>
      </p:sp>
      <p:pic>
        <p:nvPicPr>
          <p:cNvPr id="5" name="Picture 4">
            <a:extLst>
              <a:ext uri="{FF2B5EF4-FFF2-40B4-BE49-F238E27FC236}">
                <a16:creationId xmlns:a16="http://schemas.microsoft.com/office/drawing/2014/main" id="{9CE241CF-E3C6-4A9D-B569-EE585FB0E2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0421" y="2001768"/>
            <a:ext cx="7431157" cy="4180026"/>
          </a:xfrm>
          <a:prstGeom prst="rect">
            <a:avLst/>
          </a:prstGeom>
        </p:spPr>
      </p:pic>
    </p:spTree>
    <p:extLst>
      <p:ext uri="{BB962C8B-B14F-4D97-AF65-F5344CB8AC3E}">
        <p14:creationId xmlns:p14="http://schemas.microsoft.com/office/powerpoint/2010/main" val="12987708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9A25B3B-74B6-43E6-A8BE-CA488A2F4AA3}"/>
              </a:ext>
            </a:extLst>
          </p:cNvPr>
          <p:cNvSpPr>
            <a:spLocks noGrp="1"/>
          </p:cNvSpPr>
          <p:nvPr>
            <p:ph type="title"/>
          </p:nvPr>
        </p:nvSpPr>
        <p:spPr/>
        <p:txBody>
          <a:bodyPr/>
          <a:lstStyle/>
          <a:p>
            <a:r>
              <a:rPr lang="en-US" dirty="0"/>
              <a:t>TEXT TO IMAGE (STACK-GAN)</a:t>
            </a:r>
          </a:p>
        </p:txBody>
      </p:sp>
      <p:sp>
        <p:nvSpPr>
          <p:cNvPr id="8" name="TextBox 7">
            <a:extLst>
              <a:ext uri="{FF2B5EF4-FFF2-40B4-BE49-F238E27FC236}">
                <a16:creationId xmlns:a16="http://schemas.microsoft.com/office/drawing/2014/main" id="{127F359A-AAE2-4691-87EA-7CE594908317}"/>
              </a:ext>
            </a:extLst>
          </p:cNvPr>
          <p:cNvSpPr txBox="1"/>
          <p:nvPr/>
        </p:nvSpPr>
        <p:spPr>
          <a:xfrm>
            <a:off x="838200" y="6492875"/>
            <a:ext cx="2563522" cy="215444"/>
          </a:xfrm>
          <a:prstGeom prst="rect">
            <a:avLst/>
          </a:prstGeom>
          <a:noFill/>
        </p:spPr>
        <p:txBody>
          <a:bodyPr wrap="none" rtlCol="0">
            <a:spAutoFit/>
          </a:bodyPr>
          <a:lstStyle/>
          <a:p>
            <a:r>
              <a:rPr lang="en-US" sz="800" dirty="0"/>
              <a:t>Image source https://github.com/hanzhanggit/StackGAN</a:t>
            </a:r>
          </a:p>
        </p:txBody>
      </p:sp>
      <p:pic>
        <p:nvPicPr>
          <p:cNvPr id="3" name="Picture 2" descr="A close up of a bird&#10;&#10;Description generated with high confidence">
            <a:extLst>
              <a:ext uri="{FF2B5EF4-FFF2-40B4-BE49-F238E27FC236}">
                <a16:creationId xmlns:a16="http://schemas.microsoft.com/office/drawing/2014/main" id="{ADBCB102-0576-4143-B8E9-8CAB8835E3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1613" y="2055559"/>
            <a:ext cx="9888774" cy="2746882"/>
          </a:xfrm>
          <a:prstGeom prst="rect">
            <a:avLst/>
          </a:prstGeom>
        </p:spPr>
      </p:pic>
    </p:spTree>
    <p:extLst>
      <p:ext uri="{BB962C8B-B14F-4D97-AF65-F5344CB8AC3E}">
        <p14:creationId xmlns:p14="http://schemas.microsoft.com/office/powerpoint/2010/main" val="24790453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9A25B3B-74B6-43E6-A8BE-CA488A2F4AA3}"/>
              </a:ext>
            </a:extLst>
          </p:cNvPr>
          <p:cNvSpPr>
            <a:spLocks noGrp="1"/>
          </p:cNvSpPr>
          <p:nvPr>
            <p:ph type="title"/>
          </p:nvPr>
        </p:nvSpPr>
        <p:spPr/>
        <p:txBody>
          <a:bodyPr/>
          <a:lstStyle/>
          <a:p>
            <a:r>
              <a:rPr lang="en-US" dirty="0"/>
              <a:t>VIDEO GENERATION</a:t>
            </a:r>
          </a:p>
        </p:txBody>
      </p:sp>
      <p:pic>
        <p:nvPicPr>
          <p:cNvPr id="2" name="Online Media 1">
            <a:hlinkClick r:id="" action="ppaction://media"/>
            <a:extLst>
              <a:ext uri="{FF2B5EF4-FFF2-40B4-BE49-F238E27FC236}">
                <a16:creationId xmlns:a16="http://schemas.microsoft.com/office/drawing/2014/main" id="{ACC6E0BC-C461-4EFE-B196-D7093427D7D5}"/>
              </a:ext>
            </a:extLst>
          </p:cNvPr>
          <p:cNvPicPr>
            <a:picLocks noRot="1" noChangeAspect="1"/>
          </p:cNvPicPr>
          <p:nvPr>
            <a:videoFile r:link="rId1"/>
          </p:nvPr>
        </p:nvPicPr>
        <p:blipFill>
          <a:blip r:embed="rId3"/>
          <a:stretch>
            <a:fillRect/>
          </a:stretch>
        </p:blipFill>
        <p:spPr>
          <a:xfrm>
            <a:off x="2941982" y="1945585"/>
            <a:ext cx="6308035" cy="3548270"/>
          </a:xfrm>
          <a:prstGeom prst="rect">
            <a:avLst/>
          </a:prstGeom>
        </p:spPr>
      </p:pic>
    </p:spTree>
    <p:extLst>
      <p:ext uri="{BB962C8B-B14F-4D97-AF65-F5344CB8AC3E}">
        <p14:creationId xmlns:p14="http://schemas.microsoft.com/office/powerpoint/2010/main" val="42090549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0212CF6-81E0-4CE1-9935-6D6711A4A1B4}"/>
              </a:ext>
            </a:extLst>
          </p:cNvPr>
          <p:cNvSpPr>
            <a:spLocks noGrp="1"/>
          </p:cNvSpPr>
          <p:nvPr>
            <p:ph type="title"/>
          </p:nvPr>
        </p:nvSpPr>
        <p:spPr/>
        <p:txBody>
          <a:bodyPr/>
          <a:lstStyle/>
          <a:p>
            <a:r>
              <a:rPr lang="en-US" dirty="0"/>
              <a:t>VECTOR ARITHMETIC</a:t>
            </a:r>
          </a:p>
        </p:txBody>
      </p:sp>
      <p:sp>
        <p:nvSpPr>
          <p:cNvPr id="5" name="Text Placeholder 4">
            <a:extLst>
              <a:ext uri="{FF2B5EF4-FFF2-40B4-BE49-F238E27FC236}">
                <a16:creationId xmlns:a16="http://schemas.microsoft.com/office/drawing/2014/main" id="{AFC16E03-8D4C-43D6-BB4C-FC6C294141D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1030654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6B29623-436D-4903-9A0C-6363BE3080D3}"/>
              </a:ext>
            </a:extLst>
          </p:cNvPr>
          <p:cNvSpPr>
            <a:spLocks noGrp="1"/>
          </p:cNvSpPr>
          <p:nvPr>
            <p:ph type="title"/>
          </p:nvPr>
        </p:nvSpPr>
        <p:spPr/>
        <p:txBody>
          <a:bodyPr/>
          <a:lstStyle/>
          <a:p>
            <a:r>
              <a:rPr lang="en-US" dirty="0"/>
              <a:t>IMAGE EDITING (IC-GAN)</a:t>
            </a:r>
          </a:p>
        </p:txBody>
      </p:sp>
      <p:sp>
        <p:nvSpPr>
          <p:cNvPr id="8" name="TextBox 7">
            <a:extLst>
              <a:ext uri="{FF2B5EF4-FFF2-40B4-BE49-F238E27FC236}">
                <a16:creationId xmlns:a16="http://schemas.microsoft.com/office/drawing/2014/main" id="{D56F82D1-E1A9-4074-B4F0-329C2A3F07AB}"/>
              </a:ext>
            </a:extLst>
          </p:cNvPr>
          <p:cNvSpPr txBox="1"/>
          <p:nvPr/>
        </p:nvSpPr>
        <p:spPr>
          <a:xfrm>
            <a:off x="838200" y="6492875"/>
            <a:ext cx="2204450" cy="215444"/>
          </a:xfrm>
          <a:prstGeom prst="rect">
            <a:avLst/>
          </a:prstGeom>
          <a:noFill/>
        </p:spPr>
        <p:txBody>
          <a:bodyPr wrap="none" rtlCol="0">
            <a:spAutoFit/>
          </a:bodyPr>
          <a:lstStyle/>
          <a:p>
            <a:r>
              <a:rPr lang="en-US" sz="800" dirty="0"/>
              <a:t>Image source: https://github.com/Guim3/IcGAN</a:t>
            </a:r>
          </a:p>
        </p:txBody>
      </p:sp>
      <p:pic>
        <p:nvPicPr>
          <p:cNvPr id="7" name="Content Placeholder 6" descr="A group of people posing for the camera&#10;&#10;Description generated with very high confidence">
            <a:extLst>
              <a:ext uri="{FF2B5EF4-FFF2-40B4-BE49-F238E27FC236}">
                <a16:creationId xmlns:a16="http://schemas.microsoft.com/office/drawing/2014/main" id="{C4CF8E2E-6874-4664-974D-2AB261D2D5A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01617" y="1690688"/>
            <a:ext cx="9422706" cy="4138702"/>
          </a:xfrm>
        </p:spPr>
      </p:pic>
    </p:spTree>
    <p:extLst>
      <p:ext uri="{BB962C8B-B14F-4D97-AF65-F5344CB8AC3E}">
        <p14:creationId xmlns:p14="http://schemas.microsoft.com/office/powerpoint/2010/main" val="26188007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1355</TotalTime>
  <Words>589</Words>
  <Application>Microsoft Office PowerPoint</Application>
  <PresentationFormat>Widescreen</PresentationFormat>
  <Paragraphs>71</Paragraphs>
  <Slides>26</Slides>
  <Notes>2</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Calibri Light</vt:lpstr>
      <vt:lpstr>Office Theme</vt:lpstr>
      <vt:lpstr>GENERATIVE MODELING</vt:lpstr>
      <vt:lpstr>THE TWO MOST COMMON ARCHITECTURES</vt:lpstr>
      <vt:lpstr>APPLICATIONS</vt:lpstr>
      <vt:lpstr>GENERATING FACES (PROGRESSIVE GANS)</vt:lpstr>
      <vt:lpstr>IMAGE SYNTHESIS (PIX2PIX)</vt:lpstr>
      <vt:lpstr>TEXT TO IMAGE (STACK-GAN)</vt:lpstr>
      <vt:lpstr>VIDEO GENERATION</vt:lpstr>
      <vt:lpstr>VECTOR ARITHMETIC</vt:lpstr>
      <vt:lpstr>IMAGE EDITING (IC-GAN)</vt:lpstr>
      <vt:lpstr>IMAGE EDITING (AGE-CGAN)</vt:lpstr>
      <vt:lpstr>IMAGE EDITING (NEURAL PHOTO EDITOR)</vt:lpstr>
      <vt:lpstr>LATENT SPACE INTERPOLATION</vt:lpstr>
      <vt:lpstr>IMAGE</vt:lpstr>
      <vt:lpstr>IMAGE</vt:lpstr>
      <vt:lpstr>MUSIC</vt:lpstr>
      <vt:lpstr>IMAGE IMPAINTING</vt:lpstr>
      <vt:lpstr>POSE GUIDED IMAGE GENERATION</vt:lpstr>
      <vt:lpstr>STYLE TRANSFER (CYCLEGAN)</vt:lpstr>
      <vt:lpstr>STYLE TRANSFER (CYCLEGAN)</vt:lpstr>
      <vt:lpstr>VARIATIONAL AUTOENCODER</vt:lpstr>
      <vt:lpstr>AUTOENCODER</vt:lpstr>
      <vt:lpstr>VARIATIONAL AUTOENCODER</vt:lpstr>
      <vt:lpstr>GENERATIVE ADVERSARIAL NETWORK</vt:lpstr>
      <vt:lpstr>ANALOGY</vt:lpstr>
      <vt:lpstr>ARCHITECTURE</vt:lpstr>
      <vt:lpstr>TRAINING A GAN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GENERATIVE MODELING</dc:title>
  <dc:creator>Arora, Himanshu I.</dc:creator>
  <cp:lastModifiedBy>Arora, Himanshu I.</cp:lastModifiedBy>
  <cp:revision>15</cp:revision>
  <dcterms:created xsi:type="dcterms:W3CDTF">2019-01-10T15:20:25Z</dcterms:created>
  <dcterms:modified xsi:type="dcterms:W3CDTF">2019-01-12T02:54:47Z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bc0f418-96a4-4caf-9d7c-ccc5ec7f9d91_Enabled">
    <vt:lpwstr>True</vt:lpwstr>
  </property>
  <property fmtid="{D5CDD505-2E9C-101B-9397-08002B2CF9AE}" pid="3" name="MSIP_Label_1bc0f418-96a4-4caf-9d7c-ccc5ec7f9d91_SiteId">
    <vt:lpwstr>e0793d39-0939-496d-b129-198edd916feb</vt:lpwstr>
  </property>
  <property fmtid="{D5CDD505-2E9C-101B-9397-08002B2CF9AE}" pid="4" name="MSIP_Label_1bc0f418-96a4-4caf-9d7c-ccc5ec7f9d91_Owner">
    <vt:lpwstr>himanshu.i.arora@accenture.com</vt:lpwstr>
  </property>
  <property fmtid="{D5CDD505-2E9C-101B-9397-08002B2CF9AE}" pid="5" name="MSIP_Label_1bc0f418-96a4-4caf-9d7c-ccc5ec7f9d91_SetDate">
    <vt:lpwstr>2019-01-11T12:45:56.8770868Z</vt:lpwstr>
  </property>
  <property fmtid="{D5CDD505-2E9C-101B-9397-08002B2CF9AE}" pid="6" name="MSIP_Label_1bc0f418-96a4-4caf-9d7c-ccc5ec7f9d91_Name">
    <vt:lpwstr>Unrestricted</vt:lpwstr>
  </property>
  <property fmtid="{D5CDD505-2E9C-101B-9397-08002B2CF9AE}" pid="7" name="MSIP_Label_1bc0f418-96a4-4caf-9d7c-ccc5ec7f9d91_Application">
    <vt:lpwstr>Microsoft Azure Information Protection</vt:lpwstr>
  </property>
  <property fmtid="{D5CDD505-2E9C-101B-9397-08002B2CF9AE}" pid="8" name="MSIP_Label_1bc0f418-96a4-4caf-9d7c-ccc5ec7f9d91_Extended_MSFT_Method">
    <vt:lpwstr>Manual</vt:lpwstr>
  </property>
  <property fmtid="{D5CDD505-2E9C-101B-9397-08002B2CF9AE}" pid="9" name="Sensitivity">
    <vt:lpwstr>Unrestricted</vt:lpwstr>
  </property>
</Properties>
</file>

<file path=docProps/thumbnail.jpeg>
</file>